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4" r:id="rId4"/>
    <p:sldId id="257" r:id="rId5"/>
    <p:sldId id="258" r:id="rId6"/>
    <p:sldId id="259" r:id="rId7"/>
    <p:sldId id="260" r:id="rId8"/>
    <p:sldId id="267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96E1E75-58FF-4D16-B523-21574F32433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0D3281D-80C5-490A-8902-4B8D612D8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58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71450" indent="-296711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86847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61585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36324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05E3A4C-1B00-4DE9-A973-D2753CA724F3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99331" name="Rectangle 7"/>
          <p:cNvSpPr txBox="1">
            <a:spLocks noGrp="1" noChangeArrowheads="1"/>
          </p:cNvSpPr>
          <p:nvPr/>
        </p:nvSpPr>
        <p:spPr bwMode="auto">
          <a:xfrm>
            <a:off x="4059181" y="8977133"/>
            <a:ext cx="3105348" cy="472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947" tIns="47474" rIns="94947" bIns="47474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1DE3B8E-8200-4B53-BB1B-0F323B869966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993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6619" y="4489387"/>
            <a:ext cx="5732949" cy="425310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244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71450" indent="-296711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86847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61585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36324" indent="-237369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D49C637-B6FD-43AD-B0A7-F26B93212F37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05475" name="Rectangle 7"/>
          <p:cNvSpPr txBox="1">
            <a:spLocks noGrp="1" noChangeArrowheads="1"/>
          </p:cNvSpPr>
          <p:nvPr/>
        </p:nvSpPr>
        <p:spPr bwMode="auto">
          <a:xfrm>
            <a:off x="4059181" y="8977133"/>
            <a:ext cx="3105348" cy="472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947" tIns="47474" rIns="94947" bIns="47474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29EA12E9-F074-4239-8F61-DB09B7DC02B7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1054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6619" y="4489387"/>
            <a:ext cx="5732949" cy="425310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74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3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4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1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4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1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3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5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4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73A08-4066-43C4-B2B9-C9034712D86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05B9-3F48-4662-AB11-615E4296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8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Physics 2335</a:t>
            </a:r>
          </a:p>
          <a:p>
            <a:pPr algn="ctr"/>
            <a:endParaRPr lang="en-US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Section 001</a:t>
            </a:r>
          </a:p>
          <a:p>
            <a:pPr algn="ctr"/>
            <a:endParaRPr lang="en-US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D9DAAC-DDAC-5D99-D0A6-1D0E43F30603}"/>
              </a:ext>
            </a:extLst>
          </p:cNvPr>
          <p:cNvSpPr txBox="1"/>
          <p:nvPr/>
        </p:nvSpPr>
        <p:spPr>
          <a:xfrm>
            <a:off x="941614" y="1801235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Monday, 9/22/25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65BB1-B15D-0713-F7DE-EF86A0FFAF60}"/>
              </a:ext>
            </a:extLst>
          </p:cNvPr>
          <p:cNvSpPr txBox="1"/>
          <p:nvPr/>
        </p:nvSpPr>
        <p:spPr>
          <a:xfrm>
            <a:off x="941614" y="23622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ExpertTA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Homework 2 due Monday 9/22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D21DCB-2D9E-7030-4E92-263D9DC1F594}"/>
              </a:ext>
            </a:extLst>
          </p:cNvPr>
          <p:cNvSpPr txBox="1"/>
          <p:nvPr/>
        </p:nvSpPr>
        <p:spPr>
          <a:xfrm>
            <a:off x="899160" y="4069696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Reading Quiz 4 due Wednesday 9/24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4D0072-6C84-2FAB-EF6F-D287F8F2F40B}"/>
              </a:ext>
            </a:extLst>
          </p:cNvPr>
          <p:cNvSpPr txBox="1"/>
          <p:nvPr/>
        </p:nvSpPr>
        <p:spPr>
          <a:xfrm>
            <a:off x="941614" y="3198167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The Ideal Gas Law tutorial homework due Monday 9/22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5B05CA-00DA-6250-CEFD-EF4A7D70C009}"/>
              </a:ext>
            </a:extLst>
          </p:cNvPr>
          <p:cNvSpPr txBox="1"/>
          <p:nvPr/>
        </p:nvSpPr>
        <p:spPr>
          <a:xfrm>
            <a:off x="899160" y="4866701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ExpertTA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Homework 3 due Monday 9/29</a:t>
            </a:r>
          </a:p>
        </p:txBody>
      </p:sp>
    </p:spTree>
    <p:extLst>
      <p:ext uri="{BB962C8B-B14F-4D97-AF65-F5344CB8AC3E}">
        <p14:creationId xmlns:p14="http://schemas.microsoft.com/office/powerpoint/2010/main" val="328533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C14A65-AECF-47AC-9E31-C21DC7828F3A}"/>
              </a:ext>
            </a:extLst>
          </p:cNvPr>
          <p:cNvSpPr txBox="1"/>
          <p:nvPr/>
        </p:nvSpPr>
        <p:spPr>
          <a:xfrm>
            <a:off x="457200" y="1524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In an ideal gas, all of the energy is kinetic, and the average kinetic energy per molecule is given by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599745-C650-48B8-A4A4-FB15AA7A2137}"/>
                  </a:ext>
                </a:extLst>
              </p:cNvPr>
              <p:cNvSpPr txBox="1"/>
              <p:nvPr/>
            </p:nvSpPr>
            <p:spPr>
              <a:xfrm>
                <a:off x="1447800" y="1203331"/>
                <a:ext cx="1444883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599745-C650-48B8-A4A4-FB15AA7A2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1203331"/>
                <a:ext cx="1444883" cy="6914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0036E6B-B5E2-4113-AB5D-0487AACA626D}"/>
              </a:ext>
            </a:extLst>
          </p:cNvPr>
          <p:cNvSpPr txBox="1"/>
          <p:nvPr/>
        </p:nvSpPr>
        <p:spPr>
          <a:xfrm>
            <a:off x="457200" y="2362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This means that the total energy of the system is given by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FFF012-FDBF-4533-84B0-6CB33FC392E7}"/>
                  </a:ext>
                </a:extLst>
              </p:cNvPr>
              <p:cNvSpPr txBox="1"/>
              <p:nvPr/>
            </p:nvSpPr>
            <p:spPr>
              <a:xfrm>
                <a:off x="1447800" y="3014303"/>
                <a:ext cx="1972720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FFF012-FDBF-4533-84B0-6CB33FC39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014303"/>
                <a:ext cx="1972720" cy="6914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F73AC38-BE38-4E95-A845-025DF4E0AA6C}"/>
              </a:ext>
            </a:extLst>
          </p:cNvPr>
          <p:cNvSpPr txBox="1"/>
          <p:nvPr/>
        </p:nvSpPr>
        <p:spPr>
          <a:xfrm>
            <a:off x="457200" y="4114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From this we can get the rms speed of the molecules in the gas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AAE3BD-40E6-4161-B419-A7241E142257}"/>
                  </a:ext>
                </a:extLst>
              </p:cNvPr>
              <p:cNvSpPr txBox="1"/>
              <p:nvPr/>
            </p:nvSpPr>
            <p:spPr>
              <a:xfrm>
                <a:off x="1447800" y="4996709"/>
                <a:ext cx="2008499" cy="1091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AAE3BD-40E6-4161-B419-A7241E142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4996709"/>
                <a:ext cx="2008499" cy="10911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9B60B7-D23F-40DA-80A0-F0F4E5015068}"/>
                  </a:ext>
                </a:extLst>
              </p:cNvPr>
              <p:cNvSpPr txBox="1"/>
              <p:nvPr/>
            </p:nvSpPr>
            <p:spPr>
              <a:xfrm>
                <a:off x="4114800" y="4996709"/>
                <a:ext cx="47244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is the mass of a molecule of the gas.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9B60B7-D23F-40DA-80A0-F0F4E50150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996709"/>
                <a:ext cx="4724400" cy="830997"/>
              </a:xfrm>
              <a:prstGeom prst="rect">
                <a:avLst/>
              </a:prstGeom>
              <a:blipFill>
                <a:blip r:embed="rId5"/>
                <a:stretch>
                  <a:fillRect l="-1935" t="-5882" r="-2194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463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2858E9-9DB9-4FD4-BCAB-CC08CB3751D0}"/>
              </a:ext>
            </a:extLst>
          </p:cNvPr>
          <p:cNvSpPr txBox="1"/>
          <p:nvPr/>
        </p:nvSpPr>
        <p:spPr>
          <a:xfrm>
            <a:off x="457200" y="2286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In terms of the molar mass, we have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088197-ADE2-4541-895A-D9656B95059D}"/>
                  </a:ext>
                </a:extLst>
              </p:cNvPr>
              <p:cNvSpPr txBox="1"/>
              <p:nvPr/>
            </p:nvSpPr>
            <p:spPr>
              <a:xfrm>
                <a:off x="990600" y="990600"/>
                <a:ext cx="1863074" cy="1091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088197-ADE2-4541-895A-D9656B950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990600"/>
                <a:ext cx="1863074" cy="10911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FA8B7D-9BC1-4AE4-A759-A8CFD63D4148}"/>
                  </a:ext>
                </a:extLst>
              </p:cNvPr>
              <p:cNvSpPr txBox="1"/>
              <p:nvPr/>
            </p:nvSpPr>
            <p:spPr>
              <a:xfrm>
                <a:off x="3505200" y="990600"/>
                <a:ext cx="5181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is the molar mass of the gas.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FA8B7D-9BC1-4AE4-A759-A8CFD63D41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990600"/>
                <a:ext cx="5181600" cy="461665"/>
              </a:xfrm>
              <a:prstGeom prst="rect">
                <a:avLst/>
              </a:prstGeom>
              <a:blipFill>
                <a:blip r:embed="rId3"/>
                <a:stretch>
                  <a:fillRect l="-1765" t="-10667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366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/>
          </p:cNvSpPr>
          <p:nvPr/>
        </p:nvSpPr>
        <p:spPr bwMode="auto">
          <a:xfrm>
            <a:off x="457200" y="1533525"/>
            <a:ext cx="79248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 rigid container holds both hydrogen gas (H</a:t>
            </a:r>
            <a:r>
              <a:rPr lang="en-US" altLang="en-US" sz="2800" baseline="-25000"/>
              <a:t>2</a:t>
            </a:r>
            <a:r>
              <a:rPr lang="en-US" altLang="en-US" sz="2800"/>
              <a:t>) and nitrogen gas (N</a:t>
            </a:r>
            <a:r>
              <a:rPr lang="en-US" altLang="en-US" sz="2800" baseline="-25000"/>
              <a:t>2</a:t>
            </a:r>
            <a:r>
              <a:rPr lang="en-US" altLang="en-US" sz="2800"/>
              <a:t>) at 100</a:t>
            </a:r>
            <a:r>
              <a:rPr lang="en-US" altLang="en-US" sz="2800">
                <a:sym typeface="Symbol" panose="05050102010706020507" pitchFamily="18" charset="2"/>
              </a:rPr>
              <a:t></a:t>
            </a:r>
            <a:r>
              <a:rPr lang="en-US" altLang="en-US" sz="2800"/>
              <a:t>C. Which statement describes their rms speeds?</a:t>
            </a:r>
          </a:p>
          <a:p>
            <a:pPr eaLnBrk="1" hangingPunct="1">
              <a:spcBef>
                <a:spcPct val="100000"/>
              </a:spcBef>
              <a:buFont typeface="Arial" panose="020B0604020202020204" pitchFamily="34" charset="0"/>
              <a:buAutoNum type="alphaUcPeriod"/>
            </a:pPr>
            <a:r>
              <a:rPr lang="en-US" altLang="en-US" sz="2800"/>
              <a:t> </a:t>
            </a:r>
            <a:r>
              <a:rPr lang="en-US" altLang="en-US" sz="2800" i="1"/>
              <a:t> 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H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 &lt;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</a:rPr>
              <a:t> N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Arial" panose="020B0604020202020204" pitchFamily="34" charset="0"/>
              <a:buAutoNum type="alphaUcPeriod"/>
            </a:pPr>
            <a:r>
              <a:rPr lang="en-US" altLang="en-US" sz="2800"/>
              <a:t>  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H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 =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</a:rPr>
              <a:t> N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Arial" panose="020B0604020202020204" pitchFamily="34" charset="0"/>
              <a:buAutoNum type="alphaUcPeriod"/>
            </a:pPr>
            <a:r>
              <a:rPr lang="en-US" altLang="en-US" sz="2800"/>
              <a:t>  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/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H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 &gt;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baseline="-25000">
                <a:latin typeface="Times New Roman" panose="02020603050405020304" pitchFamily="18" charset="0"/>
              </a:rPr>
              <a:t>rms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</a:rPr>
              <a:t> N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6867" name="Rectangle 13"/>
          <p:cNvSpPr>
            <a:spLocks noChangeArrowheads="1"/>
          </p:cNvSpPr>
          <p:nvPr/>
        </p:nvSpPr>
        <p:spPr bwMode="auto">
          <a:xfrm>
            <a:off x="63500" y="38100"/>
            <a:ext cx="8382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</a:rPr>
              <a:t>QuickCheck 18.3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7848600" y="6489700"/>
            <a:ext cx="1219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3001B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20000"/>
              </a:spcBef>
              <a:buClr>
                <a:srgbClr val="93001B"/>
              </a:buClr>
              <a:buFont typeface="Wingdings" panose="05000000000000000000" pitchFamily="2" charset="2"/>
              <a:buNone/>
            </a:pPr>
            <a:r>
              <a:rPr lang="en-US" altLang="en-US" sz="1200"/>
              <a:t>Slide 18-34</a:t>
            </a:r>
          </a:p>
        </p:txBody>
      </p:sp>
    </p:spTree>
    <p:extLst>
      <p:ext uri="{BB962C8B-B14F-4D97-AF65-F5344CB8AC3E}">
        <p14:creationId xmlns:p14="http://schemas.microsoft.com/office/powerpoint/2010/main" val="39370140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7" descr="CH18_PPT_Slide_50-5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1524000"/>
            <a:ext cx="557847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2"/>
          <p:cNvSpPr>
            <a:spLocks/>
          </p:cNvSpPr>
          <p:nvPr/>
        </p:nvSpPr>
        <p:spPr bwMode="auto">
          <a:xfrm>
            <a:off x="457200" y="952500"/>
            <a:ext cx="8153400" cy="544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546100" indent="-5461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/>
              <a:t>Systems A and B are both monatomic gases. At this instant,</a:t>
            </a:r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spcBef>
                <a:spcPct val="75000"/>
              </a:spcBef>
              <a:buFont typeface="Arial" panose="020B0604020202020204" pitchFamily="34" charset="0"/>
              <a:buAutoNum type="alphaUcPeriod"/>
            </a:pPr>
            <a:r>
              <a:rPr lang="en-US" altLang="en-US"/>
              <a:t> 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 baseline="-25000">
                <a:latin typeface="Times New Roman" panose="02020603050405020304" pitchFamily="18" charset="0"/>
              </a:rPr>
              <a:t>A</a:t>
            </a:r>
            <a:r>
              <a:rPr lang="en-US" altLang="en-US" i="1">
                <a:latin typeface="Times New Roman" panose="02020603050405020304" pitchFamily="18" charset="0"/>
              </a:rPr>
              <a:t> &gt; T</a:t>
            </a:r>
            <a:r>
              <a:rPr lang="en-US" altLang="en-US" baseline="-25000">
                <a:latin typeface="Times New Roman" panose="02020603050405020304" pitchFamily="18" charset="0"/>
              </a:rPr>
              <a:t>B</a:t>
            </a:r>
            <a:r>
              <a:rPr lang="en-US" altLang="en-US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30000"/>
              </a:spcBef>
              <a:buFont typeface="Arial" panose="020B0604020202020204" pitchFamily="34" charset="0"/>
              <a:buAutoNum type="alphaUcPeriod"/>
            </a:pPr>
            <a:r>
              <a:rPr lang="en-US" altLang="en-US"/>
              <a:t> 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 baseline="-25000">
                <a:latin typeface="Times New Roman" panose="02020603050405020304" pitchFamily="18" charset="0"/>
              </a:rPr>
              <a:t>A</a:t>
            </a:r>
            <a:r>
              <a:rPr lang="en-US" altLang="en-US" i="1">
                <a:latin typeface="Times New Roman" panose="02020603050405020304" pitchFamily="18" charset="0"/>
              </a:rPr>
              <a:t> = T</a:t>
            </a:r>
            <a:r>
              <a:rPr lang="en-US" altLang="en-US" baseline="-25000">
                <a:latin typeface="Times New Roman" panose="02020603050405020304" pitchFamily="18" charset="0"/>
              </a:rPr>
              <a:t>B</a:t>
            </a:r>
            <a:r>
              <a:rPr lang="en-US" altLang="en-US">
                <a:latin typeface="Times New Roman" panose="02020603050405020304" pitchFamily="18" charset="0"/>
              </a:rPr>
              <a:t>.</a:t>
            </a:r>
            <a:endParaRPr lang="en-US" altLang="en-US" i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0000"/>
              </a:spcBef>
              <a:buFont typeface="Arial" panose="020B0604020202020204" pitchFamily="34" charset="0"/>
              <a:buAutoNum type="alphaUcPeriod"/>
            </a:pPr>
            <a:r>
              <a:rPr lang="en-US" altLang="en-US"/>
              <a:t> 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 baseline="-25000">
                <a:latin typeface="Times New Roman" panose="02020603050405020304" pitchFamily="18" charset="0"/>
              </a:rPr>
              <a:t>A</a:t>
            </a:r>
            <a:r>
              <a:rPr lang="en-US" altLang="en-US" i="1">
                <a:latin typeface="Times New Roman" panose="02020603050405020304" pitchFamily="18" charset="0"/>
              </a:rPr>
              <a:t> &lt; T</a:t>
            </a:r>
            <a:r>
              <a:rPr lang="en-US" altLang="en-US" baseline="-25000">
                <a:latin typeface="Times New Roman" panose="02020603050405020304" pitchFamily="18" charset="0"/>
              </a:rPr>
              <a:t>B</a:t>
            </a:r>
            <a:r>
              <a:rPr lang="en-US" altLang="en-US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30000"/>
              </a:spcBef>
              <a:buFont typeface="Arial" panose="020B0604020202020204" pitchFamily="34" charset="0"/>
              <a:buAutoNum type="alphaUcPeriod"/>
            </a:pPr>
            <a:r>
              <a:rPr lang="en-US" altLang="en-US"/>
              <a:t> There’s not enough information to compare their  </a:t>
            </a:r>
            <a:br>
              <a:rPr lang="en-US" altLang="en-US"/>
            </a:br>
            <a:r>
              <a:rPr lang="en-US" altLang="en-US"/>
              <a:t> temperatures.</a:t>
            </a:r>
          </a:p>
        </p:txBody>
      </p:sp>
      <p:sp>
        <p:nvSpPr>
          <p:cNvPr id="54276" name="Rectangle 13"/>
          <p:cNvSpPr>
            <a:spLocks noChangeArrowheads="1"/>
          </p:cNvSpPr>
          <p:nvPr/>
        </p:nvSpPr>
        <p:spPr bwMode="auto">
          <a:xfrm>
            <a:off x="63500" y="38100"/>
            <a:ext cx="8382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</a:rPr>
              <a:t>QuickCheck 18.6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4277" name="Rectangle 14"/>
          <p:cNvSpPr>
            <a:spLocks noChangeArrowheads="1"/>
          </p:cNvSpPr>
          <p:nvPr/>
        </p:nvSpPr>
        <p:spPr bwMode="auto">
          <a:xfrm>
            <a:off x="7848600" y="6489700"/>
            <a:ext cx="1219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3001B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20000"/>
              </a:spcBef>
              <a:buClr>
                <a:srgbClr val="93001B"/>
              </a:buClr>
              <a:buFont typeface="Wingdings" panose="05000000000000000000" pitchFamily="2" charset="2"/>
              <a:buNone/>
            </a:pPr>
            <a:r>
              <a:rPr lang="en-US" altLang="en-US" sz="1200"/>
              <a:t>Slide 18-51</a:t>
            </a:r>
          </a:p>
        </p:txBody>
      </p:sp>
    </p:spTree>
    <p:extLst>
      <p:ext uri="{BB962C8B-B14F-4D97-AF65-F5344CB8AC3E}">
        <p14:creationId xmlns:p14="http://schemas.microsoft.com/office/powerpoint/2010/main" val="36394281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7200" y="228600"/>
                <a:ext cx="822960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At what temperature (in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is the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rms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speed of helium atoms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Half</a:t>
                </a:r>
              </a:p>
              <a:p>
                <a:pPr marL="342900" indent="-342900">
                  <a:buAutoNum type="alphaLcParenR"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Twice</a:t>
                </a:r>
              </a:p>
              <a:p>
                <a:pPr marL="342900" indent="-342900">
                  <a:buAutoNum type="alphaLcParenR"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Its value at 0° C?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8600"/>
                <a:ext cx="8229600" cy="2677656"/>
              </a:xfrm>
              <a:prstGeom prst="rect">
                <a:avLst/>
              </a:prstGeom>
              <a:blipFill>
                <a:blip r:embed="rId2"/>
                <a:stretch>
                  <a:fillRect l="-1111" t="-1595" b="-4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4211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7200" y="76200"/>
                <a:ext cx="822960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 cylinder of nitrogen gas has a volume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15000 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a pressure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100 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𝑎𝑡𝑚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What is the thermal energy of this gas at room temperature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)?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76200"/>
                <a:ext cx="8229600" cy="2308324"/>
              </a:xfrm>
              <a:prstGeom prst="rect">
                <a:avLst/>
              </a:prstGeom>
              <a:blipFill>
                <a:blip r:embed="rId2"/>
                <a:stretch>
                  <a:fillRect l="-1111" t="-1852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5716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CC4599-BF4A-D638-0974-7ADBB6E0713E}"/>
                  </a:ext>
                </a:extLst>
              </p:cNvPr>
              <p:cNvSpPr txBox="1"/>
              <p:nvPr/>
            </p:nvSpPr>
            <p:spPr>
              <a:xfrm>
                <a:off x="457200" y="533400"/>
                <a:ext cx="82296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Typical molecular rms speeds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𝑟𝑚𝑠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are large, even at low temperatures.  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for helium atoms 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5.00 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, less than one degree above helium’s liquefaction temperature?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CC4599-BF4A-D638-0974-7ADBB6E071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3400"/>
                <a:ext cx="8229600" cy="1200329"/>
              </a:xfrm>
              <a:prstGeom prst="rect">
                <a:avLst/>
              </a:prstGeom>
              <a:blipFill>
                <a:blip r:embed="rId2"/>
                <a:stretch>
                  <a:fillRect l="-1111" t="-4082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173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679FFD-27A8-099B-1319-21BAEFB2AB55}"/>
                  </a:ext>
                </a:extLst>
              </p:cNvPr>
              <p:cNvSpPr txBox="1"/>
              <p:nvPr/>
            </p:nvSpPr>
            <p:spPr>
              <a:xfrm>
                <a:off x="457200" y="533400"/>
                <a:ext cx="8229600" cy="1659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The escape velocity of any object from the Earth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11.1 </m:t>
                    </m:r>
                    <m:box>
                      <m:box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.  At what temperature would oxygen molecules (molar mass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32.0 </m:t>
                    </m:r>
                    <m:box>
                      <m:box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𝑚𝑜𝑙𝑒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) have an rms velocity equal to Earth’s escape velocity?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679FFD-27A8-099B-1319-21BAEFB2AB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3400"/>
                <a:ext cx="8229600" cy="1659621"/>
              </a:xfrm>
              <a:prstGeom prst="rect">
                <a:avLst/>
              </a:prstGeom>
              <a:blipFill>
                <a:blip r:embed="rId2"/>
                <a:stretch>
                  <a:fillRect l="-1111" t="-2574" r="-1185" b="-6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4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360</Words>
  <Application>Microsoft Office PowerPoint</Application>
  <PresentationFormat>On-screen Show (4:3)</PresentationFormat>
  <Paragraphs>52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Cambria Math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State University - San Marcos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Donnelly</dc:creator>
  <cp:lastModifiedBy>Donnelly, David</cp:lastModifiedBy>
  <cp:revision>87</cp:revision>
  <cp:lastPrinted>2025-09-19T15:29:55Z</cp:lastPrinted>
  <dcterms:created xsi:type="dcterms:W3CDTF">2013-08-26T13:39:03Z</dcterms:created>
  <dcterms:modified xsi:type="dcterms:W3CDTF">2025-09-19T15:39:10Z</dcterms:modified>
</cp:coreProperties>
</file>