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24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69"/>
  </p:notesMasterIdLst>
  <p:handoutMasterIdLst>
    <p:handoutMasterId r:id="rId70"/>
  </p:handoutMasterIdLst>
  <p:sldIdLst>
    <p:sldId id="378" r:id="rId2"/>
    <p:sldId id="288" r:id="rId3"/>
    <p:sldId id="289" r:id="rId4"/>
    <p:sldId id="307" r:id="rId5"/>
    <p:sldId id="308" r:id="rId6"/>
    <p:sldId id="290" r:id="rId7"/>
    <p:sldId id="291" r:id="rId8"/>
    <p:sldId id="296" r:id="rId9"/>
    <p:sldId id="346" r:id="rId10"/>
    <p:sldId id="312" r:id="rId11"/>
    <p:sldId id="349" r:id="rId12"/>
    <p:sldId id="359" r:id="rId13"/>
    <p:sldId id="350" r:id="rId14"/>
    <p:sldId id="360" r:id="rId15"/>
    <p:sldId id="351" r:id="rId16"/>
    <p:sldId id="297" r:id="rId17"/>
    <p:sldId id="298" r:id="rId18"/>
    <p:sldId id="299" r:id="rId19"/>
    <p:sldId id="300" r:id="rId20"/>
    <p:sldId id="301" r:id="rId21"/>
    <p:sldId id="354" r:id="rId22"/>
    <p:sldId id="361" r:id="rId23"/>
    <p:sldId id="352" r:id="rId24"/>
    <p:sldId id="303" r:id="rId25"/>
    <p:sldId id="353" r:id="rId26"/>
    <p:sldId id="367" r:id="rId27"/>
    <p:sldId id="304" r:id="rId28"/>
    <p:sldId id="305" r:id="rId29"/>
    <p:sldId id="306" r:id="rId30"/>
    <p:sldId id="357" r:id="rId31"/>
    <p:sldId id="368" r:id="rId32"/>
    <p:sldId id="355" r:id="rId33"/>
    <p:sldId id="374" r:id="rId34"/>
    <p:sldId id="375" r:id="rId35"/>
    <p:sldId id="348" r:id="rId36"/>
    <p:sldId id="313" r:id="rId37"/>
    <p:sldId id="314" r:id="rId38"/>
    <p:sldId id="315" r:id="rId39"/>
    <p:sldId id="319" r:id="rId40"/>
    <p:sldId id="320" r:id="rId41"/>
    <p:sldId id="369" r:id="rId42"/>
    <p:sldId id="370" r:id="rId43"/>
    <p:sldId id="321" r:id="rId44"/>
    <p:sldId id="322" r:id="rId45"/>
    <p:sldId id="323" r:id="rId46"/>
    <p:sldId id="347" r:id="rId47"/>
    <p:sldId id="325" r:id="rId48"/>
    <p:sldId id="326" r:id="rId49"/>
    <p:sldId id="327" r:id="rId50"/>
    <p:sldId id="328" r:id="rId51"/>
    <p:sldId id="371" r:id="rId52"/>
    <p:sldId id="330" r:id="rId53"/>
    <p:sldId id="331" r:id="rId54"/>
    <p:sldId id="332" r:id="rId55"/>
    <p:sldId id="333" r:id="rId56"/>
    <p:sldId id="334" r:id="rId57"/>
    <p:sldId id="336" r:id="rId58"/>
    <p:sldId id="338" r:id="rId59"/>
    <p:sldId id="337" r:id="rId60"/>
    <p:sldId id="358" r:id="rId61"/>
    <p:sldId id="365" r:id="rId62"/>
    <p:sldId id="376" r:id="rId63"/>
    <p:sldId id="341" r:id="rId64"/>
    <p:sldId id="342" r:id="rId65"/>
    <p:sldId id="343" r:id="rId66"/>
    <p:sldId id="344" r:id="rId67"/>
    <p:sldId id="345" r:id="rId6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CCC6A"/>
    <a:srgbClr val="E0D17A"/>
    <a:srgbClr val="003300"/>
    <a:srgbClr val="660033"/>
    <a:srgbClr val="800080"/>
    <a:srgbClr val="000064"/>
    <a:srgbClr val="D3C4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62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6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808"/>
    </p:cViewPr>
  </p:sorterViewPr>
  <p:notesViewPr>
    <p:cSldViewPr snapToGrid="0">
      <p:cViewPr>
        <p:scale>
          <a:sx n="100" d="100"/>
          <a:sy n="100" d="100"/>
        </p:scale>
        <p:origin x="-3468" y="57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77" Type="http://schemas.openxmlformats.org/officeDocument/2006/relationships/customXml" Target="../customXml/item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75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customXml" Target="../customXml/item2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BCB4F-CE1D-4287-BF75-02566448C5DB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2-</a:t>
            </a:r>
            <a:fld id="{4F82C558-3B60-41BA-BB00-699ACF5B23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29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34323F3-E963-45DE-8F80-E7AF94FBBE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2893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610B02-B789-4291-9F1D-7EDB28F40573}" type="slidenum">
              <a:rPr lang="en-US"/>
              <a:pPr/>
              <a:t>2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419600"/>
          </a:xfrm>
        </p:spPr>
        <p:txBody>
          <a:bodyPr/>
          <a:lstStyle/>
          <a:p>
            <a:pPr marL="228600" indent="-228600">
              <a:buFontTx/>
              <a:buAutoNum type="arabicParenR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5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323F3-E963-45DE-8F80-E7AF94FBBE9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932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323F3-E963-45DE-8F80-E7AF94FBBE9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6415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E2E152-D2B0-4DAF-B7C9-8990D4E144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2492320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E2E152-D2B0-4DAF-B7C9-8990D4E144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2492320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BCE161-49AE-4D37-9935-5E5A8E88D586}" type="slidenum">
              <a:rPr lang="en-US"/>
              <a:pPr/>
              <a:t>16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419600"/>
          </a:xfrm>
        </p:spPr>
        <p:txBody>
          <a:bodyPr/>
          <a:lstStyle/>
          <a:p>
            <a:pPr marL="228600" indent="-2286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6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E99CD4-5069-4B43-BB11-3E957759BFEA}" type="slidenum">
              <a:rPr lang="en-US"/>
              <a:pPr/>
              <a:t>17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748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1ABC02-4857-48B1-8D3F-A5CF202C36F4}" type="slidenum">
              <a:rPr lang="en-US"/>
              <a:pPr/>
              <a:t>18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419600"/>
          </a:xfrm>
        </p:spPr>
        <p:txBody>
          <a:bodyPr/>
          <a:lstStyle/>
          <a:p>
            <a:pPr marL="228600" indent="-2286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790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5D6730-E0DC-47A4-B7B2-410B58BE5166}" type="slidenum">
              <a:rPr lang="en-US"/>
              <a:pPr/>
              <a:t>19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419600"/>
          </a:xfrm>
        </p:spPr>
        <p:txBody>
          <a:bodyPr/>
          <a:lstStyle/>
          <a:p>
            <a:pPr marL="228600" indent="-228600"/>
            <a:endParaRPr 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6264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F6016E-4D30-4F4F-8A1C-FE258B7AFE3E}" type="slidenum">
              <a:rPr lang="en-US"/>
              <a:pPr/>
              <a:t>20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926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323F3-E963-45DE-8F80-E7AF94FBBE9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34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B79DF6-8562-4802-A7B4-256A6A0A4DDD}" type="slidenum">
              <a:rPr lang="en-US"/>
              <a:pPr/>
              <a:t>3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419600"/>
          </a:xfrm>
        </p:spPr>
        <p:txBody>
          <a:bodyPr/>
          <a:lstStyle/>
          <a:p>
            <a:pPr marL="228600" indent="-2286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335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323F3-E963-45DE-8F80-E7AF94FBBE9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018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BDB906-8224-4658-BE11-113B858036E8}" type="slidenum">
              <a:rPr lang="en-US"/>
              <a:pPr/>
              <a:t>24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419600"/>
          </a:xfrm>
        </p:spPr>
        <p:txBody>
          <a:bodyPr/>
          <a:lstStyle/>
          <a:p>
            <a:pPr marL="228600" indent="-2286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662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323F3-E963-45DE-8F80-E7AF94FBBE9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124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323F3-E963-45DE-8F80-E7AF94FBBE9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9827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75F5A6-D049-421F-B032-6DC356C98CCB}" type="slidenum">
              <a:rPr lang="en-US"/>
              <a:pPr/>
              <a:t>27</a:t>
            </a:fld>
            <a:endParaRPr 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419600"/>
          </a:xfrm>
        </p:spPr>
        <p:txBody>
          <a:bodyPr/>
          <a:lstStyle/>
          <a:p>
            <a:pPr marL="228600" indent="-22860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59908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AD627E-6EFD-4C76-8741-98EF5017B6A8}" type="slidenum">
              <a:rPr lang="en-US"/>
              <a:pPr/>
              <a:t>28</a:t>
            </a:fld>
            <a:endParaRPr 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419600"/>
          </a:xfrm>
        </p:spPr>
        <p:txBody>
          <a:bodyPr/>
          <a:lstStyle/>
          <a:p>
            <a:pPr marL="228600" indent="-22860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89068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0FB7E3-ADA2-4868-89FA-FAEAB189F8B8}" type="slidenum">
              <a:rPr lang="en-US"/>
              <a:pPr/>
              <a:t>29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419600"/>
          </a:xfrm>
        </p:spPr>
        <p:txBody>
          <a:bodyPr/>
          <a:lstStyle/>
          <a:p>
            <a:pPr marL="228600" indent="-22860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92810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323F3-E963-45DE-8F80-E7AF94FBBE9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228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323F3-E963-45DE-8F80-E7AF94FBBE9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445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26B06C-4792-46C6-A18D-B65841B8A47D}" type="slidenum">
              <a:rPr lang="en-US"/>
              <a:pPr/>
              <a:t>35</a:t>
            </a:fld>
            <a:endParaRPr lang="en-US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419600"/>
          </a:xfrm>
        </p:spPr>
        <p:txBody>
          <a:bodyPr/>
          <a:lstStyle/>
          <a:p>
            <a:pPr marL="228600" indent="-2286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25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75B285-756C-4FAB-AD37-7FB5A925F4F4}" type="slidenum">
              <a:rPr lang="en-US"/>
              <a:pPr/>
              <a:t>4</a:t>
            </a:fld>
            <a:endParaRPr lang="en-US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901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FF263A-4C60-43EB-891E-18C81595B451}" type="slidenum">
              <a:rPr lang="en-US"/>
              <a:pPr/>
              <a:t>36</a:t>
            </a:fld>
            <a:endParaRPr 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419600"/>
          </a:xfrm>
        </p:spPr>
        <p:txBody>
          <a:bodyPr/>
          <a:lstStyle/>
          <a:p>
            <a:pPr marL="228600" indent="-2286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255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612FF-CE3E-4A8D-AD50-FE2965259093}" type="slidenum">
              <a:rPr lang="en-US"/>
              <a:pPr/>
              <a:t>37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419600"/>
          </a:xfrm>
        </p:spPr>
        <p:txBody>
          <a:bodyPr/>
          <a:lstStyle/>
          <a:p>
            <a:pPr marL="228600" indent="-22860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89375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6EDEF0-5CA6-4A60-8678-8B2A1BE7C450}" type="slidenum">
              <a:rPr lang="en-US"/>
              <a:pPr/>
              <a:t>38</a:t>
            </a:fld>
            <a:endParaRPr lang="en-US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419600"/>
          </a:xfrm>
        </p:spPr>
        <p:txBody>
          <a:bodyPr/>
          <a:lstStyle/>
          <a:p>
            <a:pPr marL="228600" indent="-2286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763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90CF73-39A4-4833-8A09-E54870B7FDC1}" type="slidenum">
              <a:rPr lang="en-US"/>
              <a:pPr/>
              <a:t>39</a:t>
            </a:fld>
            <a:endParaRPr lang="en-US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419600"/>
          </a:xfrm>
        </p:spPr>
        <p:txBody>
          <a:bodyPr/>
          <a:lstStyle/>
          <a:p>
            <a:pPr marL="228600" indent="-22860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49430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9398A6-051D-4149-AFAF-62CA6F4F5A79}" type="slidenum">
              <a:rPr lang="en-US"/>
              <a:pPr/>
              <a:t>40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419600"/>
          </a:xfrm>
        </p:spPr>
        <p:txBody>
          <a:bodyPr/>
          <a:lstStyle/>
          <a:p>
            <a:pPr marL="228600" indent="-22860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02269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323F3-E963-45DE-8F80-E7AF94FBBE96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4043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323F3-E963-45DE-8F80-E7AF94FBBE96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94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AD91EE-1FE0-4B03-B898-3498A599048E}" type="slidenum">
              <a:rPr lang="en-US"/>
              <a:pPr/>
              <a:t>43</a:t>
            </a:fld>
            <a:endParaRPr lang="en-US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5610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86868E-F684-4D87-A272-49CEF2D25E5F}" type="slidenum">
              <a:rPr lang="en-US"/>
              <a:pPr/>
              <a:t>44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5691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55DD04-6D92-40C9-9253-D0081D0E9B3E}" type="slidenum">
              <a:rPr lang="en-US"/>
              <a:pPr/>
              <a:t>45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11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168651-F83C-4E07-9DFA-B82CD7D5F5C0}" type="slidenum">
              <a:rPr lang="en-US"/>
              <a:pPr/>
              <a:t>5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595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55DD04-6D92-40C9-9253-D0081D0E9B3E}" type="slidenum">
              <a:rPr lang="en-US"/>
              <a:pPr/>
              <a:t>46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0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0413EF-BFCB-438B-8538-CD023B83398C}" type="slidenum">
              <a:rPr lang="en-US"/>
              <a:pPr/>
              <a:t>47</a:t>
            </a:fld>
            <a:endParaRPr lang="en-US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419600"/>
          </a:xfrm>
        </p:spPr>
        <p:txBody>
          <a:bodyPr/>
          <a:lstStyle/>
          <a:p>
            <a:pPr marL="228600" indent="-22860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748919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2B06BF-DA7A-493B-A263-C1977EC72C2B}" type="slidenum">
              <a:rPr lang="en-US"/>
              <a:pPr/>
              <a:t>48</a:t>
            </a:fld>
            <a:endParaRPr lang="en-US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419600"/>
          </a:xfrm>
        </p:spPr>
        <p:txBody>
          <a:bodyPr/>
          <a:lstStyle/>
          <a:p>
            <a:pPr marL="228600" indent="-22860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666726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B9A93D-947A-48C8-A18E-68E745B7A06C}" type="slidenum">
              <a:rPr lang="en-US"/>
              <a:pPr/>
              <a:t>49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419600"/>
          </a:xfrm>
        </p:spPr>
        <p:txBody>
          <a:bodyPr/>
          <a:lstStyle/>
          <a:p>
            <a:pPr marL="228600" indent="-22860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235753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2FE7C2-B3E8-469C-85D8-E16CA371FBE9}" type="slidenum">
              <a:rPr lang="en-US"/>
              <a:pPr/>
              <a:t>50</a:t>
            </a:fld>
            <a:endParaRPr lang="en-US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419600"/>
          </a:xfrm>
        </p:spPr>
        <p:txBody>
          <a:bodyPr/>
          <a:lstStyle/>
          <a:p>
            <a:pPr marL="228600" indent="-22860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40408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1F1592-6216-42F9-B9A5-D11C3A6D9043}" type="slidenum">
              <a:rPr lang="en-US"/>
              <a:pPr/>
              <a:t>52</a:t>
            </a:fld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419600"/>
          </a:xfrm>
        </p:spPr>
        <p:txBody>
          <a:bodyPr/>
          <a:lstStyle/>
          <a:p>
            <a:pPr marL="228600" indent="-22860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213844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D61BF0-1DC3-4608-AE3E-84FCAE76B2B0}" type="slidenum">
              <a:rPr lang="en-US"/>
              <a:pPr/>
              <a:t>53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7610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C62EEF-308C-4983-946C-8EDBDCA2D57A}" type="slidenum">
              <a:rPr lang="en-US"/>
              <a:pPr/>
              <a:t>54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419600"/>
          </a:xfrm>
        </p:spPr>
        <p:txBody>
          <a:bodyPr/>
          <a:lstStyle/>
          <a:p>
            <a:pPr marL="228600" indent="-22860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86064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2DA8E1-309B-49F1-A792-E2236B6950CF}" type="slidenum">
              <a:rPr lang="en-US"/>
              <a:pPr/>
              <a:t>55</a:t>
            </a:fld>
            <a:endParaRPr lang="en-US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419600"/>
          </a:xfrm>
        </p:spPr>
        <p:txBody>
          <a:bodyPr/>
          <a:lstStyle/>
          <a:p>
            <a:pPr marL="228600" indent="-22860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050756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9F66A8-33D0-4370-9EA1-50D8D50FDEA2}" type="slidenum">
              <a:rPr lang="en-US"/>
              <a:pPr/>
              <a:t>56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419600"/>
          </a:xfrm>
        </p:spPr>
        <p:txBody>
          <a:bodyPr/>
          <a:lstStyle/>
          <a:p>
            <a:pPr marL="228600" indent="-22860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3444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25693F-F3B1-47A6-B6C0-5F2B39B5E279}" type="slidenum">
              <a:rPr lang="en-US"/>
              <a:pPr/>
              <a:t>6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419600"/>
          </a:xfrm>
        </p:spPr>
        <p:txBody>
          <a:bodyPr/>
          <a:lstStyle/>
          <a:p>
            <a:pPr marL="228600" indent="-2286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129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A66E5B-1F10-49DC-89A6-C745CADBE572}" type="slidenum">
              <a:rPr lang="en-US"/>
              <a:pPr/>
              <a:t>57</a:t>
            </a:fld>
            <a:endParaRPr lang="en-US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419600"/>
          </a:xfrm>
        </p:spPr>
        <p:txBody>
          <a:bodyPr/>
          <a:lstStyle/>
          <a:p>
            <a:pPr marL="228600" indent="-22860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464291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F12D73-C8E8-4503-AAF3-AF846DFD61E9}" type="slidenum">
              <a:rPr lang="en-US"/>
              <a:pPr/>
              <a:t>58</a:t>
            </a:fld>
            <a:endParaRPr lang="en-US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419600"/>
          </a:xfrm>
        </p:spPr>
        <p:txBody>
          <a:bodyPr/>
          <a:lstStyle/>
          <a:p>
            <a:pPr marL="228600" indent="-22860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46232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358A66-89E0-4FBD-865E-B7EBB2E7FD68}" type="slidenum">
              <a:rPr lang="en-US"/>
              <a:pPr/>
              <a:t>59</a:t>
            </a:fld>
            <a:endParaRPr lang="en-US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419600"/>
          </a:xfrm>
        </p:spPr>
        <p:txBody>
          <a:bodyPr/>
          <a:lstStyle/>
          <a:p>
            <a:pPr marL="228600" indent="-22860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510024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323F3-E963-45DE-8F80-E7AF94FBBE96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34719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323F3-E963-45DE-8F80-E7AF94FBBE96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791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35395A-8531-4FED-A32E-0B886ACB63D2}" type="slidenum">
              <a:rPr lang="en-US"/>
              <a:pPr/>
              <a:t>63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419600"/>
          </a:xfrm>
        </p:spPr>
        <p:txBody>
          <a:bodyPr/>
          <a:lstStyle/>
          <a:p>
            <a:pPr marL="228600" indent="-2286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14648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02755A-BA99-4CFA-96DE-13F55DFEC497}" type="slidenum">
              <a:rPr lang="en-US"/>
              <a:pPr/>
              <a:t>64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419600"/>
          </a:xfrm>
        </p:spPr>
        <p:txBody>
          <a:bodyPr/>
          <a:lstStyle/>
          <a:p>
            <a:pPr marL="228600" indent="-2286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1315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CA9B93-57EA-4FB9-B8C8-240C23F9A209}" type="slidenum">
              <a:rPr lang="en-US"/>
              <a:pPr/>
              <a:t>65</a:t>
            </a:fld>
            <a:endParaRPr lang="en-US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419600"/>
          </a:xfrm>
        </p:spPr>
        <p:txBody>
          <a:bodyPr/>
          <a:lstStyle/>
          <a:p>
            <a:pPr marL="228600" indent="-2286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1633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0C174D-CBF3-499E-9765-56E65C87E412}" type="slidenum">
              <a:rPr lang="en-US"/>
              <a:pPr/>
              <a:t>66</a:t>
            </a:fld>
            <a:endParaRPr lang="en-US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419600"/>
          </a:xfrm>
        </p:spPr>
        <p:txBody>
          <a:bodyPr/>
          <a:lstStyle/>
          <a:p>
            <a:pPr marL="228600" indent="-2286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333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85CAC5-960B-43B5-9312-E142F3029EFB}" type="slidenum">
              <a:rPr lang="en-US"/>
              <a:pPr/>
              <a:t>67</a:t>
            </a:fld>
            <a:endParaRPr 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419600"/>
          </a:xfrm>
        </p:spPr>
        <p:txBody>
          <a:bodyPr/>
          <a:lstStyle/>
          <a:p>
            <a:pPr marL="228600" indent="-2286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355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6D7509-0B3D-49B6-AE1E-9F865FBADE54}" type="slidenum">
              <a:rPr lang="en-US"/>
              <a:pPr/>
              <a:t>7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419600"/>
          </a:xfrm>
        </p:spPr>
        <p:txBody>
          <a:bodyPr/>
          <a:lstStyle/>
          <a:p>
            <a:pPr marL="228600" indent="-22860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8795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AF0F9C-038D-499E-B877-379EF721D051}" type="slidenum">
              <a:rPr lang="en-US"/>
              <a:pPr/>
              <a:t>8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419600"/>
          </a:xfrm>
        </p:spPr>
        <p:txBody>
          <a:bodyPr/>
          <a:lstStyle/>
          <a:p>
            <a:pPr marL="228600" indent="-2286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47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AF0F9C-038D-499E-B877-379EF721D051}" type="slidenum">
              <a:rPr lang="en-US"/>
              <a:pPr/>
              <a:t>9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419600"/>
          </a:xfrm>
        </p:spPr>
        <p:txBody>
          <a:bodyPr/>
          <a:lstStyle/>
          <a:p>
            <a:pPr marL="228600" indent="-2286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541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ACEE4E-C927-49A5-8661-8B7BE1596F66}" type="slidenum">
              <a:rPr lang="en-US"/>
              <a:pPr/>
              <a:t>10</a:t>
            </a:fld>
            <a:endParaRPr 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419600"/>
          </a:xfrm>
        </p:spPr>
        <p:txBody>
          <a:bodyPr/>
          <a:lstStyle/>
          <a:p>
            <a:pPr marL="228600" indent="-2286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53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/>
          <p:cNvSpPr>
            <a:spLocks noChangeArrowheads="1"/>
          </p:cNvSpPr>
          <p:nvPr/>
        </p:nvSpPr>
        <p:spPr bwMode="auto">
          <a:xfrm flipV="1">
            <a:off x="315913" y="3260725"/>
            <a:ext cx="8693150" cy="55563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</a:endParaRPr>
          </a:p>
        </p:txBody>
      </p:sp>
      <p:sp>
        <p:nvSpPr>
          <p:cNvPr id="7271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271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629400"/>
            <a:ext cx="2590800" cy="228600"/>
          </a:xfrm>
          <a:prstGeom prst="rect">
            <a:avLst/>
          </a:prstGeom>
        </p:spPr>
        <p:txBody>
          <a:bodyPr bIns="0"/>
          <a:lstStyle>
            <a:lvl1pPr>
              <a:defRPr sz="1050"/>
            </a:lvl1pPr>
          </a:lstStyle>
          <a:p>
            <a:r>
              <a:rPr lang="en-US"/>
              <a:t>Copyright Oxford University Press 2020</a:t>
            </a:r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629400"/>
            <a:ext cx="2590800" cy="228600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r>
              <a:rPr lang="en-US"/>
              <a:t>Copyright Oxford University Press 2020</a:t>
            </a:r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553200"/>
            <a:ext cx="2590800" cy="304800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r>
              <a:rPr lang="en-US"/>
              <a:t>Copyright Oxford University Press 2020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 flipV="1">
            <a:off x="304800" y="1676400"/>
            <a:ext cx="8693150" cy="55563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</a:endParaRPr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553200"/>
            <a:ext cx="2590800" cy="304800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r>
              <a:rPr lang="en-US"/>
              <a:t>Copyright Oxford University Press 2020</a:t>
            </a:r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553200"/>
            <a:ext cx="2590800" cy="304800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r>
              <a:rPr lang="en-US"/>
              <a:t>Copyright Oxford University Press 2020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 flipV="1">
            <a:off x="304800" y="1676400"/>
            <a:ext cx="8693150" cy="55563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</a:endParaRPr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553200"/>
            <a:ext cx="2590800" cy="304800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r>
              <a:rPr lang="en-US"/>
              <a:t>Copyright Oxford University Press 2020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 flipV="1">
            <a:off x="304800" y="1676400"/>
            <a:ext cx="8693150" cy="55563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</a:endParaRPr>
          </a:p>
        </p:txBody>
      </p:sp>
    </p:spTree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553200"/>
            <a:ext cx="2590800" cy="304800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r>
              <a:rPr lang="en-US"/>
              <a:t>Copyright Oxford University Press 2020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 flipV="1">
            <a:off x="304800" y="1676400"/>
            <a:ext cx="8693150" cy="55563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</a:endParaRPr>
          </a:p>
        </p:txBody>
      </p:sp>
    </p:spTree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553200"/>
            <a:ext cx="2590800" cy="304800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r>
              <a:rPr lang="en-US"/>
              <a:t>Copyright Oxford University Press 2020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 flipV="1">
            <a:off x="304800" y="1676400"/>
            <a:ext cx="8693150" cy="55563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</a:endParaRPr>
          </a:p>
        </p:txBody>
      </p:sp>
    </p:spTree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3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553200"/>
            <a:ext cx="2590800" cy="304800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r>
              <a:rPr lang="en-US"/>
              <a:t>Copyright Oxford University Press 2020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 flipV="1">
            <a:off x="304800" y="1676400"/>
            <a:ext cx="8693150" cy="55563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</a:endParaRPr>
          </a:p>
        </p:txBody>
      </p:sp>
    </p:spTree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553200"/>
            <a:ext cx="2590800" cy="304800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r>
              <a:rPr lang="en-US"/>
              <a:t>Copyright Oxford University Press 2020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 flipV="1">
            <a:off x="304800" y="1676400"/>
            <a:ext cx="8693150" cy="55563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</a:endParaRPr>
          </a:p>
        </p:txBody>
      </p:sp>
    </p:spTree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8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553200"/>
            <a:ext cx="2590800" cy="304800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r>
              <a:rPr lang="en-US"/>
              <a:t>Copyright Oxford University Press 2020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 flipV="1">
            <a:off x="304800" y="1676400"/>
            <a:ext cx="8693150" cy="55563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</a:endParaRPr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2590800" cy="228600"/>
          </a:xfrm>
          <a:prstGeom prst="rect">
            <a:avLst/>
          </a:prstGeom>
        </p:spPr>
        <p:txBody>
          <a:bodyPr bIns="0"/>
          <a:lstStyle>
            <a:lvl1pPr>
              <a:defRPr sz="1050"/>
            </a:lvl1pPr>
          </a:lstStyle>
          <a:p>
            <a:r>
              <a:rPr lang="en-US"/>
              <a:t>Copyright Oxford University Press 2020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 flipV="1">
            <a:off x="304800" y="1676400"/>
            <a:ext cx="8693150" cy="55563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</a:endParaRPr>
          </a:p>
        </p:txBody>
      </p:sp>
    </p:spTree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7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553200"/>
            <a:ext cx="2590800" cy="304800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r>
              <a:rPr lang="en-US"/>
              <a:t>Copyright Oxford University Press 2020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 flipV="1">
            <a:off x="304800" y="1676400"/>
            <a:ext cx="8693150" cy="55563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</a:endParaRPr>
          </a:p>
        </p:txBody>
      </p:sp>
    </p:spTree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6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553200"/>
            <a:ext cx="2590800" cy="304800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r>
              <a:rPr lang="en-US"/>
              <a:t>Copyright Oxford University Press 2020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 flipV="1">
            <a:off x="304800" y="1676400"/>
            <a:ext cx="8693150" cy="55563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</a:endParaRPr>
          </a:p>
        </p:txBody>
      </p:sp>
    </p:spTree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5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553200"/>
            <a:ext cx="2590800" cy="304800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r>
              <a:rPr lang="en-US"/>
              <a:t>Copyright Oxford University Press 2020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 flipV="1">
            <a:off x="304800" y="1676400"/>
            <a:ext cx="8693150" cy="55563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</a:endParaRPr>
          </a:p>
        </p:txBody>
      </p:sp>
    </p:spTree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4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553200"/>
            <a:ext cx="2590800" cy="304800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r>
              <a:rPr lang="en-US"/>
              <a:t>Copyright Oxford University Press 2020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 flipV="1">
            <a:off x="304800" y="1676400"/>
            <a:ext cx="8693150" cy="55563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</a:endParaRPr>
          </a:p>
        </p:txBody>
      </p:sp>
    </p:spTree>
  </p:cSld>
  <p:clrMapOvr>
    <a:masterClrMapping/>
  </p:clrMapOvr>
  <p:transition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7162800" cy="1112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4800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Oxford University Press 2020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 flipV="1">
            <a:off x="304800" y="1295400"/>
            <a:ext cx="8693150" cy="55563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</a:endParaRPr>
          </a:p>
        </p:txBody>
      </p:sp>
    </p:spTree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4800600" cy="304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Oxford University Press 2020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 flipV="1">
            <a:off x="304800" y="1676400"/>
            <a:ext cx="8693150" cy="55563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</a:endParaRPr>
          </a:p>
        </p:txBody>
      </p:sp>
    </p:spTree>
  </p:cSld>
  <p:clrMapOvr>
    <a:masterClrMapping/>
  </p:clrMapOvr>
  <p:transition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Oxford University Press 2020</a:t>
            </a: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 flipV="1">
            <a:off x="304800" y="1676400"/>
            <a:ext cx="8693150" cy="55563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</a:endParaRPr>
          </a:p>
        </p:txBody>
      </p:sp>
    </p:spTree>
  </p:cSld>
  <p:clrMapOvr>
    <a:masterClrMapping/>
  </p:clrMapOvr>
  <p:transition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7162800" cy="1112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91869"/>
            <a:ext cx="4800600" cy="26613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Oxford University Press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248400"/>
            <a:ext cx="990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464A999-104A-497A-B817-79F1FBF66A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2590800" cy="228600"/>
          </a:xfrm>
          <a:prstGeom prst="rect">
            <a:avLst/>
          </a:prstGeom>
        </p:spPr>
        <p:txBody>
          <a:bodyPr bIns="0"/>
          <a:lstStyle>
            <a:lvl1pPr>
              <a:defRPr sz="1050"/>
            </a:lvl1pPr>
          </a:lstStyle>
          <a:p>
            <a:r>
              <a:rPr lang="en-US"/>
              <a:t>Copyright Oxford University Press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20694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629400"/>
            <a:ext cx="2590800" cy="228600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r>
              <a:rPr lang="en-US"/>
              <a:t>Copyright Oxford University Press 2020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 flipV="1">
            <a:off x="304800" y="1676400"/>
            <a:ext cx="8693150" cy="55563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</a:endParaRPr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629400"/>
            <a:ext cx="2590800" cy="228600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r>
              <a:rPr lang="en-US"/>
              <a:t>Copyright Oxford University Press 2020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 flipV="1">
            <a:off x="304800" y="2895600"/>
            <a:ext cx="8693150" cy="55563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</a:endParaRPr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629400"/>
            <a:ext cx="2590800" cy="228600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r>
              <a:rPr lang="en-US"/>
              <a:t>Copyright Oxford University Press 2020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 flipV="1">
            <a:off x="304800" y="1676400"/>
            <a:ext cx="8693150" cy="55563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</a:endParaRPr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629400"/>
            <a:ext cx="2590800" cy="228600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r>
              <a:rPr lang="en-US"/>
              <a:t>Copyright Oxford University Press 2020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 flipV="1">
            <a:off x="304800" y="1447800"/>
            <a:ext cx="8693150" cy="55563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</a:endParaRPr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629400"/>
            <a:ext cx="2590800" cy="228600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r>
              <a:rPr lang="en-US"/>
              <a:t>Copyright Oxford University Press 2020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 flipV="1">
            <a:off x="304800" y="1676400"/>
            <a:ext cx="8693150" cy="55563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</a:endParaRPr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629400"/>
            <a:ext cx="2590800" cy="228600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r>
              <a:rPr lang="en-US"/>
              <a:t>Copyright Oxford University Press 2020</a:t>
            </a: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 flipV="1">
            <a:off x="304800" y="1524000"/>
            <a:ext cx="8693150" cy="55563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</a:endParaRPr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629400"/>
            <a:ext cx="2590800" cy="228600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r>
              <a:rPr lang="en-US"/>
              <a:t>Copyright Oxford University Press 2020</a:t>
            </a:r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2590800" cy="228600"/>
          </a:xfrm>
          <a:prstGeom prst="rect">
            <a:avLst/>
          </a:prstGeom>
        </p:spPr>
        <p:txBody>
          <a:bodyPr bIns="0"/>
          <a:lstStyle>
            <a:lvl1pPr>
              <a:defRPr sz="1050"/>
            </a:lvl1pPr>
          </a:lstStyle>
          <a:p>
            <a:r>
              <a:rPr lang="en-US"/>
              <a:t>Copyright Oxford University Press 2020</a:t>
            </a:r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6553200" y="6553200"/>
            <a:ext cx="2590800" cy="304800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8534400" y="6553200"/>
            <a:ext cx="609600" cy="304800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2-</a:t>
            </a:r>
            <a:fld id="{D9D491D9-BEFB-4FE8-8CFE-63859E9D287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  <p:sldLayoutId id="2147483757" r:id="rId19"/>
    <p:sldLayoutId id="2147483758" r:id="rId20"/>
    <p:sldLayoutId id="2147483759" r:id="rId21"/>
    <p:sldLayoutId id="2147483760" r:id="rId22"/>
    <p:sldLayoutId id="2147483761" r:id="rId23"/>
    <p:sldLayoutId id="2147483762" r:id="rId24"/>
    <p:sldLayoutId id="2147483763" r:id="rId25"/>
    <p:sldLayoutId id="2147483764" r:id="rId26"/>
    <p:sldLayoutId id="2147483769" r:id="rId27"/>
    <p:sldLayoutId id="2147483770" r:id="rId28"/>
  </p:sldLayoutIdLst>
  <p:transition advClick="0"/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gi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Oxford University Press 2020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" b="33965"/>
          <a:stretch/>
        </p:blipFill>
        <p:spPr>
          <a:xfrm>
            <a:off x="0" y="0"/>
            <a:ext cx="9138533" cy="335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72200" y="3641109"/>
            <a:ext cx="2324675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Donald G. Newnan</a:t>
            </a:r>
          </a:p>
          <a:p>
            <a:r>
              <a:rPr lang="en-US" sz="1200" i="1" dirty="0"/>
              <a:t>San Jose State University</a:t>
            </a:r>
          </a:p>
          <a:p>
            <a:endParaRPr lang="en-US" sz="1200" i="1" dirty="0"/>
          </a:p>
          <a:p>
            <a:r>
              <a:rPr lang="en-US" dirty="0">
                <a:solidFill>
                  <a:srgbClr val="0070C0"/>
                </a:solidFill>
              </a:rPr>
              <a:t>Ted G. Eschenbach</a:t>
            </a:r>
          </a:p>
          <a:p>
            <a:r>
              <a:rPr lang="en-US" sz="1200" i="1" dirty="0"/>
              <a:t>University of Alaska Anchorage</a:t>
            </a:r>
          </a:p>
          <a:p>
            <a:endParaRPr lang="en-US" sz="1200" i="1" dirty="0"/>
          </a:p>
          <a:p>
            <a:r>
              <a:rPr lang="en-US" dirty="0">
                <a:solidFill>
                  <a:srgbClr val="0070C0"/>
                </a:solidFill>
              </a:rPr>
              <a:t>Jerome P. Lavelle</a:t>
            </a:r>
          </a:p>
          <a:p>
            <a:r>
              <a:rPr lang="en-US" sz="1200" i="1" dirty="0"/>
              <a:t>North Carolina State University</a:t>
            </a:r>
          </a:p>
          <a:p>
            <a:endParaRPr lang="en-US" sz="1200" i="1" dirty="0"/>
          </a:p>
          <a:p>
            <a:r>
              <a:rPr lang="en-US" dirty="0">
                <a:solidFill>
                  <a:srgbClr val="0070C0"/>
                </a:solidFill>
              </a:rPr>
              <a:t>Neal A. Lewis</a:t>
            </a:r>
          </a:p>
          <a:p>
            <a:r>
              <a:rPr lang="en-US" sz="1200" i="1" dirty="0"/>
              <a:t>Fairfield University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273" y="6242662"/>
            <a:ext cx="990600" cy="359492"/>
          </a:xfrm>
          <a:prstGeom prst="rect">
            <a:avLst/>
          </a:prstGeom>
        </p:spPr>
      </p:pic>
      <p:sp>
        <p:nvSpPr>
          <p:cNvPr id="8" name="Subtitle 4"/>
          <p:cNvSpPr txBox="1">
            <a:spLocks/>
          </p:cNvSpPr>
          <p:nvPr/>
        </p:nvSpPr>
        <p:spPr>
          <a:xfrm>
            <a:off x="914401" y="3581400"/>
            <a:ext cx="4883726" cy="2057400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sz="3000" kern="0" dirty="0">
                <a:solidFill>
                  <a:srgbClr val="000000"/>
                </a:solidFill>
              </a:rPr>
              <a:t>Chapter 2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900" kern="0" dirty="0">
                <a:solidFill>
                  <a:srgbClr val="000000"/>
                </a:solidFill>
              </a:rPr>
              <a:t>Estimating Engineering Costs &amp; Benefits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991" y="1171580"/>
            <a:ext cx="9143999" cy="876300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729203" y="857568"/>
            <a:ext cx="78486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9pPr>
          </a:lstStyle>
          <a:p>
            <a:r>
              <a:rPr lang="en-US" kern="0" dirty="0">
                <a:solidFill>
                  <a:schemeClr val="bg1"/>
                </a:solidFill>
              </a:rPr>
              <a:t>Engineering Economic Analysis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r="58478" b="6232"/>
          <a:stretch/>
        </p:blipFill>
        <p:spPr>
          <a:xfrm>
            <a:off x="6005522" y="2226055"/>
            <a:ext cx="2291459" cy="76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722205"/>
      </p:ext>
    </p:extLst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34764" y="542925"/>
            <a:ext cx="7162800" cy="666750"/>
          </a:xfrm>
        </p:spPr>
        <p:txBody>
          <a:bodyPr/>
          <a:lstStyle/>
          <a:p>
            <a:r>
              <a:rPr lang="en-US" sz="4000" dirty="0"/>
              <a:t>Example</a:t>
            </a:r>
            <a:r>
              <a:rPr lang="en-US" sz="3600" dirty="0"/>
              <a:t> 2-1</a:t>
            </a:r>
          </a:p>
        </p:txBody>
      </p:sp>
      <p:sp>
        <p:nvSpPr>
          <p:cNvPr id="4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619875"/>
            <a:ext cx="4800600" cy="238124"/>
          </a:xfrm>
        </p:spPr>
        <p:txBody>
          <a:bodyPr/>
          <a:lstStyle/>
          <a:p>
            <a:r>
              <a:rPr lang="en-US"/>
              <a:t>Copyright Oxford University Press 2020</a:t>
            </a:r>
            <a:endParaRPr lang="en-US" dirty="0"/>
          </a:p>
        </p:txBody>
      </p:sp>
      <p:sp>
        <p:nvSpPr>
          <p:cNvPr id="149507" name="Text Box 3"/>
          <p:cNvSpPr txBox="1">
            <a:spLocks noChangeArrowheads="1"/>
          </p:cNvSpPr>
          <p:nvPr/>
        </p:nvSpPr>
        <p:spPr bwMode="auto">
          <a:xfrm>
            <a:off x="6859588" y="5461000"/>
            <a:ext cx="2284412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sz="2000" dirty="0"/>
              <a:t>	x</a:t>
            </a:r>
          </a:p>
          <a:p>
            <a:pPr>
              <a:spcBef>
                <a:spcPct val="10000"/>
              </a:spcBef>
            </a:pPr>
            <a:r>
              <a:rPr lang="en-US" sz="2000" dirty="0"/>
              <a:t># of Customers</a:t>
            </a:r>
          </a:p>
        </p:txBody>
      </p:sp>
      <p:sp>
        <p:nvSpPr>
          <p:cNvPr id="149509" name="Text Box 5"/>
          <p:cNvSpPr txBox="1">
            <a:spLocks noChangeArrowheads="1"/>
          </p:cNvSpPr>
          <p:nvPr/>
        </p:nvSpPr>
        <p:spPr bwMode="auto">
          <a:xfrm>
            <a:off x="3862388" y="580866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15</a:t>
            </a:r>
          </a:p>
        </p:txBody>
      </p:sp>
      <p:sp>
        <p:nvSpPr>
          <p:cNvPr id="149511" name="Line 7"/>
          <p:cNvSpPr>
            <a:spLocks noChangeShapeType="1"/>
          </p:cNvSpPr>
          <p:nvPr/>
        </p:nvSpPr>
        <p:spPr bwMode="auto">
          <a:xfrm>
            <a:off x="990600" y="5856288"/>
            <a:ext cx="695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9512" name="Line 8"/>
          <p:cNvSpPr>
            <a:spLocks noChangeShapeType="1"/>
          </p:cNvSpPr>
          <p:nvPr/>
        </p:nvSpPr>
        <p:spPr bwMode="auto">
          <a:xfrm>
            <a:off x="990600" y="4941888"/>
            <a:ext cx="6096000" cy="0"/>
          </a:xfrm>
          <a:prstGeom prst="line">
            <a:avLst/>
          </a:prstGeom>
          <a:noFill/>
          <a:ln w="38100">
            <a:solidFill>
              <a:srgbClr val="00CC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9513" name="Text Box 9"/>
          <p:cNvSpPr txBox="1">
            <a:spLocks noChangeArrowheads="1"/>
          </p:cNvSpPr>
          <p:nvPr/>
        </p:nvSpPr>
        <p:spPr bwMode="auto">
          <a:xfrm>
            <a:off x="7146925" y="4673600"/>
            <a:ext cx="1479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CC99"/>
                </a:solidFill>
              </a:rPr>
              <a:t>Fixed Costs</a:t>
            </a:r>
          </a:p>
          <a:p>
            <a:r>
              <a:rPr lang="en-US" b="1">
                <a:solidFill>
                  <a:srgbClr val="00CC99"/>
                </a:solidFill>
              </a:rPr>
              <a:t>= $225</a:t>
            </a:r>
          </a:p>
        </p:txBody>
      </p:sp>
      <p:sp>
        <p:nvSpPr>
          <p:cNvPr id="149514" name="Line 10"/>
          <p:cNvSpPr>
            <a:spLocks noChangeShapeType="1"/>
          </p:cNvSpPr>
          <p:nvPr/>
        </p:nvSpPr>
        <p:spPr bwMode="auto">
          <a:xfrm flipV="1">
            <a:off x="990600" y="3494088"/>
            <a:ext cx="6019800" cy="23622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9515" name="Text Box 11"/>
          <p:cNvSpPr txBox="1">
            <a:spLocks noChangeArrowheads="1"/>
          </p:cNvSpPr>
          <p:nvPr/>
        </p:nvSpPr>
        <p:spPr bwMode="auto">
          <a:xfrm>
            <a:off x="7070725" y="3225800"/>
            <a:ext cx="1771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9900"/>
                </a:solidFill>
              </a:rPr>
              <a:t>Variable Costs</a:t>
            </a:r>
          </a:p>
          <a:p>
            <a:r>
              <a:rPr lang="en-US" b="1" dirty="0">
                <a:solidFill>
                  <a:srgbClr val="FF9900"/>
                </a:solidFill>
              </a:rPr>
              <a:t>= 20x</a:t>
            </a:r>
          </a:p>
        </p:txBody>
      </p:sp>
      <p:sp>
        <p:nvSpPr>
          <p:cNvPr id="149516" name="Line 12"/>
          <p:cNvSpPr>
            <a:spLocks noChangeShapeType="1"/>
          </p:cNvSpPr>
          <p:nvPr/>
        </p:nvSpPr>
        <p:spPr bwMode="auto">
          <a:xfrm flipV="1">
            <a:off x="990600" y="2579688"/>
            <a:ext cx="6019800" cy="2362200"/>
          </a:xfrm>
          <a:prstGeom prst="line">
            <a:avLst/>
          </a:prstGeom>
          <a:noFill/>
          <a:ln w="38100">
            <a:solidFill>
              <a:srgbClr val="CC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9517" name="Text Box 13"/>
          <p:cNvSpPr txBox="1">
            <a:spLocks noChangeArrowheads="1"/>
          </p:cNvSpPr>
          <p:nvPr/>
        </p:nvSpPr>
        <p:spPr bwMode="auto">
          <a:xfrm>
            <a:off x="7086600" y="2351088"/>
            <a:ext cx="15440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C00FF"/>
                </a:solidFill>
              </a:rPr>
              <a:t>Total Costs</a:t>
            </a:r>
          </a:p>
          <a:p>
            <a:r>
              <a:rPr lang="en-US" b="1" dirty="0">
                <a:solidFill>
                  <a:srgbClr val="CC00FF"/>
                </a:solidFill>
              </a:rPr>
              <a:t>= $225 + 20x</a:t>
            </a:r>
          </a:p>
        </p:txBody>
      </p:sp>
      <p:sp>
        <p:nvSpPr>
          <p:cNvPr id="149518" name="Line 14"/>
          <p:cNvSpPr>
            <a:spLocks noChangeShapeType="1"/>
          </p:cNvSpPr>
          <p:nvPr/>
        </p:nvSpPr>
        <p:spPr bwMode="auto">
          <a:xfrm flipV="1">
            <a:off x="990600" y="1804988"/>
            <a:ext cx="5934075" cy="40513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9519" name="Text Box 15"/>
          <p:cNvSpPr txBox="1">
            <a:spLocks noChangeArrowheads="1"/>
          </p:cNvSpPr>
          <p:nvPr/>
        </p:nvSpPr>
        <p:spPr bwMode="auto">
          <a:xfrm>
            <a:off x="7123113" y="1674813"/>
            <a:ext cx="1746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</a:rPr>
              <a:t>Total Revenue</a:t>
            </a:r>
          </a:p>
          <a:p>
            <a:r>
              <a:rPr lang="en-US" b="1" dirty="0">
                <a:solidFill>
                  <a:srgbClr val="0066FF"/>
                </a:solidFill>
              </a:rPr>
              <a:t>= 35x</a:t>
            </a:r>
          </a:p>
        </p:txBody>
      </p:sp>
      <p:sp>
        <p:nvSpPr>
          <p:cNvPr id="149521" name="Freeform 17"/>
          <p:cNvSpPr>
            <a:spLocks/>
          </p:cNvSpPr>
          <p:nvPr/>
        </p:nvSpPr>
        <p:spPr bwMode="auto">
          <a:xfrm>
            <a:off x="1001713" y="3810000"/>
            <a:ext cx="2928937" cy="2006600"/>
          </a:xfrm>
          <a:custGeom>
            <a:avLst/>
            <a:gdLst/>
            <a:ahLst/>
            <a:cxnLst>
              <a:cxn ang="0">
                <a:pos x="0" y="717"/>
              </a:cxn>
              <a:cxn ang="0">
                <a:pos x="0" y="1264"/>
              </a:cxn>
              <a:cxn ang="0">
                <a:pos x="1845" y="0"/>
              </a:cxn>
              <a:cxn ang="0">
                <a:pos x="0" y="717"/>
              </a:cxn>
            </a:cxnLst>
            <a:rect l="0" t="0" r="r" b="b"/>
            <a:pathLst>
              <a:path w="1845" h="1264">
                <a:moveTo>
                  <a:pt x="0" y="717"/>
                </a:moveTo>
                <a:lnTo>
                  <a:pt x="0" y="1264"/>
                </a:lnTo>
                <a:lnTo>
                  <a:pt x="1845" y="0"/>
                </a:lnTo>
                <a:lnTo>
                  <a:pt x="0" y="717"/>
                </a:lnTo>
                <a:close/>
              </a:path>
            </a:pathLst>
          </a:custGeom>
          <a:solidFill>
            <a:srgbClr val="FF0000">
              <a:alpha val="7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9522" name="Freeform 18"/>
          <p:cNvSpPr>
            <a:spLocks/>
          </p:cNvSpPr>
          <p:nvPr/>
        </p:nvSpPr>
        <p:spPr bwMode="auto">
          <a:xfrm>
            <a:off x="4292600" y="1944688"/>
            <a:ext cx="2471738" cy="1679575"/>
          </a:xfrm>
          <a:custGeom>
            <a:avLst/>
            <a:gdLst/>
            <a:ahLst/>
            <a:cxnLst>
              <a:cxn ang="0">
                <a:pos x="1557" y="0"/>
              </a:cxn>
              <a:cxn ang="0">
                <a:pos x="0" y="1058"/>
              </a:cxn>
              <a:cxn ang="0">
                <a:pos x="1557" y="441"/>
              </a:cxn>
              <a:cxn ang="0">
                <a:pos x="1557" y="0"/>
              </a:cxn>
            </a:cxnLst>
            <a:rect l="0" t="0" r="r" b="b"/>
            <a:pathLst>
              <a:path w="1557" h="1058">
                <a:moveTo>
                  <a:pt x="1557" y="0"/>
                </a:moveTo>
                <a:lnTo>
                  <a:pt x="0" y="1058"/>
                </a:lnTo>
                <a:lnTo>
                  <a:pt x="1557" y="441"/>
                </a:lnTo>
                <a:lnTo>
                  <a:pt x="1557" y="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9523" name="Text Box 19"/>
          <p:cNvSpPr txBox="1">
            <a:spLocks noChangeArrowheads="1"/>
          </p:cNvSpPr>
          <p:nvPr/>
        </p:nvSpPr>
        <p:spPr bwMode="auto">
          <a:xfrm>
            <a:off x="1054100" y="4905375"/>
            <a:ext cx="71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Loss</a:t>
            </a:r>
          </a:p>
        </p:txBody>
      </p:sp>
      <p:sp>
        <p:nvSpPr>
          <p:cNvPr id="149524" name="Text Box 20"/>
          <p:cNvSpPr txBox="1">
            <a:spLocks noChangeArrowheads="1"/>
          </p:cNvSpPr>
          <p:nvPr/>
        </p:nvSpPr>
        <p:spPr bwMode="auto">
          <a:xfrm>
            <a:off x="5913438" y="2428875"/>
            <a:ext cx="78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Profit</a:t>
            </a:r>
          </a:p>
        </p:txBody>
      </p:sp>
      <p:grpSp>
        <p:nvGrpSpPr>
          <p:cNvPr id="149533" name="Group 29"/>
          <p:cNvGrpSpPr>
            <a:grpSpLocks/>
          </p:cNvGrpSpPr>
          <p:nvPr/>
        </p:nvGrpSpPr>
        <p:grpSpPr bwMode="auto">
          <a:xfrm>
            <a:off x="968375" y="1827213"/>
            <a:ext cx="104775" cy="4038600"/>
            <a:chOff x="228" y="1097"/>
            <a:chExt cx="66" cy="2544"/>
          </a:xfrm>
        </p:grpSpPr>
        <p:sp>
          <p:nvSpPr>
            <p:cNvPr id="149510" name="Line 6"/>
            <p:cNvSpPr>
              <a:spLocks noChangeShapeType="1"/>
            </p:cNvSpPr>
            <p:nvPr/>
          </p:nvSpPr>
          <p:spPr bwMode="auto">
            <a:xfrm>
              <a:off x="236" y="1097"/>
              <a:ext cx="0" cy="25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9526" name="Line 22"/>
            <p:cNvSpPr>
              <a:spLocks noChangeShapeType="1"/>
            </p:cNvSpPr>
            <p:nvPr/>
          </p:nvSpPr>
          <p:spPr bwMode="auto">
            <a:xfrm>
              <a:off x="235" y="3174"/>
              <a:ext cx="5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9528" name="Line 24"/>
            <p:cNvSpPr>
              <a:spLocks noChangeShapeType="1"/>
            </p:cNvSpPr>
            <p:nvPr/>
          </p:nvSpPr>
          <p:spPr bwMode="auto">
            <a:xfrm>
              <a:off x="231" y="2694"/>
              <a:ext cx="5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9529" name="Line 25"/>
            <p:cNvSpPr>
              <a:spLocks noChangeShapeType="1"/>
            </p:cNvSpPr>
            <p:nvPr/>
          </p:nvSpPr>
          <p:spPr bwMode="auto">
            <a:xfrm>
              <a:off x="239" y="2228"/>
              <a:ext cx="5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9530" name="Line 26"/>
            <p:cNvSpPr>
              <a:spLocks noChangeShapeType="1"/>
            </p:cNvSpPr>
            <p:nvPr/>
          </p:nvSpPr>
          <p:spPr bwMode="auto">
            <a:xfrm>
              <a:off x="241" y="1775"/>
              <a:ext cx="5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9531" name="Line 27"/>
            <p:cNvSpPr>
              <a:spLocks noChangeShapeType="1"/>
            </p:cNvSpPr>
            <p:nvPr/>
          </p:nvSpPr>
          <p:spPr bwMode="auto">
            <a:xfrm>
              <a:off x="228" y="1328"/>
              <a:ext cx="6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9539" name="Group 35"/>
          <p:cNvGrpSpPr>
            <a:grpSpLocks/>
          </p:cNvGrpSpPr>
          <p:nvPr/>
        </p:nvGrpSpPr>
        <p:grpSpPr bwMode="auto">
          <a:xfrm>
            <a:off x="0" y="1981200"/>
            <a:ext cx="947738" cy="3998913"/>
            <a:chOff x="0" y="1248"/>
            <a:chExt cx="597" cy="2519"/>
          </a:xfrm>
        </p:grpSpPr>
        <p:sp>
          <p:nvSpPr>
            <p:cNvPr id="149508" name="Text Box 4"/>
            <p:cNvSpPr txBox="1">
              <a:spLocks noChangeArrowheads="1"/>
            </p:cNvSpPr>
            <p:nvPr/>
          </p:nvSpPr>
          <p:spPr bwMode="auto">
            <a:xfrm>
              <a:off x="0" y="1248"/>
              <a:ext cx="57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$1000</a:t>
              </a:r>
            </a:p>
          </p:txBody>
        </p:sp>
        <p:sp>
          <p:nvSpPr>
            <p:cNvPr id="149534" name="Text Box 30"/>
            <p:cNvSpPr txBox="1">
              <a:spLocks noChangeArrowheads="1"/>
            </p:cNvSpPr>
            <p:nvPr/>
          </p:nvSpPr>
          <p:spPr bwMode="auto">
            <a:xfrm>
              <a:off x="121" y="1706"/>
              <a:ext cx="4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$800</a:t>
              </a:r>
            </a:p>
          </p:txBody>
        </p:sp>
        <p:sp>
          <p:nvSpPr>
            <p:cNvPr id="149535" name="Text Box 31"/>
            <p:cNvSpPr txBox="1">
              <a:spLocks noChangeArrowheads="1"/>
            </p:cNvSpPr>
            <p:nvPr/>
          </p:nvSpPr>
          <p:spPr bwMode="auto">
            <a:xfrm>
              <a:off x="103" y="2136"/>
              <a:ext cx="4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$600</a:t>
              </a:r>
            </a:p>
          </p:txBody>
        </p:sp>
        <p:sp>
          <p:nvSpPr>
            <p:cNvPr id="149536" name="Text Box 32"/>
            <p:cNvSpPr txBox="1">
              <a:spLocks noChangeArrowheads="1"/>
            </p:cNvSpPr>
            <p:nvPr/>
          </p:nvSpPr>
          <p:spPr bwMode="auto">
            <a:xfrm>
              <a:off x="119" y="2620"/>
              <a:ext cx="4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$400</a:t>
              </a:r>
            </a:p>
          </p:txBody>
        </p:sp>
        <p:sp>
          <p:nvSpPr>
            <p:cNvPr id="149537" name="Text Box 33"/>
            <p:cNvSpPr txBox="1">
              <a:spLocks noChangeArrowheads="1"/>
            </p:cNvSpPr>
            <p:nvPr/>
          </p:nvSpPr>
          <p:spPr bwMode="auto">
            <a:xfrm>
              <a:off x="141" y="3078"/>
              <a:ext cx="4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$200</a:t>
              </a:r>
            </a:p>
          </p:txBody>
        </p:sp>
        <p:sp>
          <p:nvSpPr>
            <p:cNvPr id="149538" name="Text Box 34"/>
            <p:cNvSpPr txBox="1">
              <a:spLocks noChangeArrowheads="1"/>
            </p:cNvSpPr>
            <p:nvPr/>
          </p:nvSpPr>
          <p:spPr bwMode="auto">
            <a:xfrm>
              <a:off x="298" y="3536"/>
              <a:ext cx="29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$0</a:t>
              </a:r>
            </a:p>
          </p:txBody>
        </p:sp>
      </p:grpSp>
      <p:sp>
        <p:nvSpPr>
          <p:cNvPr id="149540" name="Text Box 36"/>
          <p:cNvSpPr txBox="1">
            <a:spLocks noChangeArrowheads="1"/>
          </p:cNvSpPr>
          <p:nvPr/>
        </p:nvSpPr>
        <p:spPr bwMode="auto">
          <a:xfrm>
            <a:off x="2822575" y="579913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10</a:t>
            </a:r>
          </a:p>
        </p:txBody>
      </p:sp>
      <p:sp>
        <p:nvSpPr>
          <p:cNvPr id="149541" name="Text Box 37"/>
          <p:cNvSpPr txBox="1">
            <a:spLocks noChangeArrowheads="1"/>
          </p:cNvSpPr>
          <p:nvPr/>
        </p:nvSpPr>
        <p:spPr bwMode="auto">
          <a:xfrm>
            <a:off x="1827213" y="58134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5</a:t>
            </a:r>
          </a:p>
        </p:txBody>
      </p:sp>
      <p:sp>
        <p:nvSpPr>
          <p:cNvPr id="149542" name="Line 38"/>
          <p:cNvSpPr>
            <a:spLocks noChangeShapeType="1"/>
          </p:cNvSpPr>
          <p:nvPr/>
        </p:nvSpPr>
        <p:spPr bwMode="auto">
          <a:xfrm>
            <a:off x="4113213" y="5794375"/>
            <a:ext cx="0" cy="539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9543" name="Line 39"/>
          <p:cNvSpPr>
            <a:spLocks noChangeShapeType="1"/>
          </p:cNvSpPr>
          <p:nvPr/>
        </p:nvSpPr>
        <p:spPr bwMode="auto">
          <a:xfrm>
            <a:off x="3065463" y="5808663"/>
            <a:ext cx="0" cy="539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9544" name="Line 40"/>
          <p:cNvSpPr>
            <a:spLocks noChangeShapeType="1"/>
          </p:cNvSpPr>
          <p:nvPr/>
        </p:nvSpPr>
        <p:spPr bwMode="auto">
          <a:xfrm>
            <a:off x="2027238" y="5792788"/>
            <a:ext cx="0" cy="539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9545" name="Line 41"/>
          <p:cNvSpPr>
            <a:spLocks noChangeShapeType="1"/>
          </p:cNvSpPr>
          <p:nvPr/>
        </p:nvSpPr>
        <p:spPr bwMode="auto">
          <a:xfrm>
            <a:off x="5114925" y="5807075"/>
            <a:ext cx="0" cy="539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9546" name="Line 42"/>
          <p:cNvSpPr>
            <a:spLocks noChangeShapeType="1"/>
          </p:cNvSpPr>
          <p:nvPr/>
        </p:nvSpPr>
        <p:spPr bwMode="auto">
          <a:xfrm>
            <a:off x="6118225" y="5800725"/>
            <a:ext cx="0" cy="539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9547" name="Text Box 43"/>
          <p:cNvSpPr txBox="1">
            <a:spLocks noChangeArrowheads="1"/>
          </p:cNvSpPr>
          <p:nvPr/>
        </p:nvSpPr>
        <p:spPr bwMode="auto">
          <a:xfrm>
            <a:off x="4856163" y="5800725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20</a:t>
            </a:r>
          </a:p>
        </p:txBody>
      </p:sp>
      <p:sp>
        <p:nvSpPr>
          <p:cNvPr id="149548" name="Text Box 44"/>
          <p:cNvSpPr txBox="1">
            <a:spLocks noChangeArrowheads="1"/>
          </p:cNvSpPr>
          <p:nvPr/>
        </p:nvSpPr>
        <p:spPr bwMode="auto">
          <a:xfrm>
            <a:off x="5889625" y="57927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25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822575" y="3722688"/>
            <a:ext cx="1851789" cy="2133600"/>
            <a:chOff x="2822575" y="3722688"/>
            <a:chExt cx="1851789" cy="2133600"/>
          </a:xfrm>
        </p:grpSpPr>
        <p:sp>
          <p:nvSpPr>
            <p:cNvPr id="149520" name="Line 16"/>
            <p:cNvSpPr>
              <a:spLocks noChangeShapeType="1"/>
            </p:cNvSpPr>
            <p:nvPr/>
          </p:nvSpPr>
          <p:spPr bwMode="auto">
            <a:xfrm>
              <a:off x="4114800" y="3722688"/>
              <a:ext cx="0" cy="2133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822575" y="5405407"/>
              <a:ext cx="18517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Breakeven point</a:t>
              </a:r>
            </a:p>
          </p:txBody>
        </p:sp>
      </p:grpSp>
    </p:spTree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idx="1"/>
          </p:nvPr>
        </p:nvSpPr>
        <p:spPr>
          <a:xfrm>
            <a:off x="469318" y="1933433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0" dirty="0"/>
              <a:t>You have 15 </a:t>
            </a:r>
          </a:p>
          <a:p>
            <a:pPr>
              <a:buFontTx/>
              <a:buNone/>
            </a:pPr>
            <a:r>
              <a:rPr lang="en-US" sz="2800" b="0" dirty="0"/>
              <a:t>Customers.  Your</a:t>
            </a:r>
          </a:p>
          <a:p>
            <a:pPr>
              <a:buFontTx/>
              <a:buNone/>
            </a:pPr>
            <a:r>
              <a:rPr lang="en-US" sz="2800" b="0" dirty="0"/>
              <a:t>profit is:</a:t>
            </a:r>
          </a:p>
          <a:p>
            <a:pPr>
              <a:buFont typeface="Tahoma" charset="0"/>
              <a:buAutoNum type="alphaUcPeriod"/>
            </a:pPr>
            <a:r>
              <a:rPr lang="en-US" sz="2400" b="0" dirty="0">
                <a:solidFill>
                  <a:srgbClr val="0000FF"/>
                </a:solidFill>
              </a:rPr>
              <a:t>Negative</a:t>
            </a:r>
          </a:p>
          <a:p>
            <a:pPr>
              <a:buFont typeface="Tahoma" charset="0"/>
              <a:buAutoNum type="alphaUcPeriod"/>
            </a:pPr>
            <a:r>
              <a:rPr lang="en-US" sz="2400" b="0" dirty="0">
                <a:solidFill>
                  <a:srgbClr val="0000FF"/>
                </a:solidFill>
              </a:rPr>
              <a:t>Positive</a:t>
            </a:r>
          </a:p>
          <a:p>
            <a:pPr>
              <a:buFont typeface="Tahoma" charset="0"/>
              <a:buAutoNum type="alphaUcPeriod"/>
            </a:pPr>
            <a:r>
              <a:rPr lang="en-US" sz="2400" b="0" dirty="0">
                <a:solidFill>
                  <a:srgbClr val="0000FF"/>
                </a:solidFill>
              </a:rPr>
              <a:t>Small</a:t>
            </a:r>
          </a:p>
          <a:p>
            <a:pPr>
              <a:buFont typeface="Tahoma" charset="0"/>
              <a:buAutoNum type="alphaUcPeriod"/>
            </a:pPr>
            <a:r>
              <a:rPr lang="en-US" sz="2400" b="0" dirty="0">
                <a:solidFill>
                  <a:srgbClr val="0000FF"/>
                </a:solidFill>
              </a:rPr>
              <a:t>Zero</a:t>
            </a:r>
          </a:p>
          <a:p>
            <a:pPr>
              <a:buFont typeface="Tahoma" charset="0"/>
              <a:buAutoNum type="alphaUcPeriod"/>
            </a:pPr>
            <a:r>
              <a:rPr lang="en-US" sz="2400" b="0" dirty="0">
                <a:solidFill>
                  <a:srgbClr val="0000FF"/>
                </a:solidFill>
              </a:rPr>
              <a:t>I don’t know</a:t>
            </a:r>
          </a:p>
        </p:txBody>
      </p:sp>
      <p:pic>
        <p:nvPicPr>
          <p:cNvPr id="14340" name="Picture 2" descr="newn42040_02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6288" y="304800"/>
            <a:ext cx="54546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44606" y="296839"/>
            <a:ext cx="297180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 2-1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629400"/>
            <a:ext cx="2590800" cy="228600"/>
          </a:xfrm>
        </p:spPr>
        <p:txBody>
          <a:bodyPr/>
          <a:lstStyle/>
          <a:p>
            <a:r>
              <a:rPr lang="en-US"/>
              <a:t>Copyright Oxford University Press 2020</a:t>
            </a:r>
            <a:endParaRPr lang="en-US" dirty="0"/>
          </a:p>
        </p:txBody>
      </p:sp>
    </p:spTree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idx="1"/>
          </p:nvPr>
        </p:nvSpPr>
        <p:spPr>
          <a:xfrm>
            <a:off x="469318" y="1933433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0" dirty="0"/>
              <a:t>You have 15 </a:t>
            </a:r>
          </a:p>
          <a:p>
            <a:pPr>
              <a:buFontTx/>
              <a:buNone/>
            </a:pPr>
            <a:r>
              <a:rPr lang="en-US" sz="2800" b="0" dirty="0"/>
              <a:t>Customers.  Your</a:t>
            </a:r>
          </a:p>
          <a:p>
            <a:pPr>
              <a:buFontTx/>
              <a:buNone/>
            </a:pPr>
            <a:r>
              <a:rPr lang="en-US" sz="2800" b="0" dirty="0"/>
              <a:t>profit is:</a:t>
            </a:r>
          </a:p>
          <a:p>
            <a:pPr>
              <a:buFont typeface="Tahoma" charset="0"/>
              <a:buAutoNum type="alphaUcPeriod"/>
            </a:pPr>
            <a:r>
              <a:rPr lang="en-US" sz="2400" b="0" dirty="0">
                <a:solidFill>
                  <a:srgbClr val="0000FF"/>
                </a:solidFill>
              </a:rPr>
              <a:t>Negative</a:t>
            </a:r>
          </a:p>
          <a:p>
            <a:pPr>
              <a:buFont typeface="Tahoma" charset="0"/>
              <a:buAutoNum type="alphaUcPeriod"/>
            </a:pPr>
            <a:r>
              <a:rPr lang="en-US" sz="2400" b="0" dirty="0">
                <a:solidFill>
                  <a:srgbClr val="0000FF"/>
                </a:solidFill>
              </a:rPr>
              <a:t>Positive</a:t>
            </a:r>
          </a:p>
          <a:p>
            <a:pPr>
              <a:buFont typeface="Tahoma" charset="0"/>
              <a:buAutoNum type="alphaUcPeriod"/>
            </a:pPr>
            <a:r>
              <a:rPr lang="en-US" sz="2400" b="0" dirty="0">
                <a:solidFill>
                  <a:srgbClr val="0000FF"/>
                </a:solidFill>
              </a:rPr>
              <a:t>Small</a:t>
            </a:r>
          </a:p>
          <a:p>
            <a:pPr>
              <a:buFont typeface="Tahoma" charset="0"/>
              <a:buAutoNum type="alphaUcPeriod"/>
            </a:pPr>
            <a:r>
              <a:rPr lang="en-US" sz="2400" b="0" dirty="0">
                <a:solidFill>
                  <a:srgbClr val="FF0000"/>
                </a:solidFill>
              </a:rPr>
              <a:t>Zero</a:t>
            </a:r>
          </a:p>
          <a:p>
            <a:pPr>
              <a:buFont typeface="Tahoma" charset="0"/>
              <a:buAutoNum type="alphaUcPeriod"/>
            </a:pPr>
            <a:r>
              <a:rPr lang="en-US" sz="2400" b="0" dirty="0">
                <a:solidFill>
                  <a:srgbClr val="0000FF"/>
                </a:solidFill>
              </a:rPr>
              <a:t>I don’t know</a:t>
            </a:r>
          </a:p>
        </p:txBody>
      </p:sp>
      <p:pic>
        <p:nvPicPr>
          <p:cNvPr id="14340" name="Picture 2" descr="newn42040_02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6288" y="304800"/>
            <a:ext cx="54546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44606" y="296839"/>
            <a:ext cx="297180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 2-1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05125" y="4591050"/>
            <a:ext cx="3300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At breakeven, profit is zero.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629400"/>
            <a:ext cx="2590800" cy="228600"/>
          </a:xfrm>
        </p:spPr>
        <p:txBody>
          <a:bodyPr/>
          <a:lstStyle/>
          <a:p>
            <a:r>
              <a:rPr lang="en-US"/>
              <a:t>Copyright Oxford University Press 2020</a:t>
            </a:r>
            <a:endParaRPr lang="en-US" dirty="0"/>
          </a:p>
        </p:txBody>
      </p:sp>
    </p:spTree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newn42040_02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52400"/>
            <a:ext cx="5411788" cy="375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72965" y="3407979"/>
            <a:ext cx="7162800" cy="312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1" hangingPunct="1">
              <a:spcBef>
                <a:spcPct val="50000"/>
              </a:spcBef>
            </a:pPr>
            <a:r>
              <a:rPr lang="en-US" altLang="en-US" sz="2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If volume = 5, </a:t>
            </a:r>
          </a:p>
          <a:p>
            <a:pPr marL="457200" indent="-457200" eaLnBrk="1" hangingPunct="1">
              <a:spcBef>
                <a:spcPts val="600"/>
              </a:spcBef>
              <a:buFont typeface="Tahoma" charset="0"/>
              <a:buAutoNum type="alphaUcPeriod"/>
            </a:pPr>
            <a:r>
              <a:rPr lang="en-US" altLang="en-US" sz="2400" b="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Fixed cost is $3000, variable cost is $200/unit.</a:t>
            </a:r>
          </a:p>
          <a:p>
            <a:pPr marL="457200" indent="-457200" eaLnBrk="1" hangingPunct="1">
              <a:spcBef>
                <a:spcPts val="600"/>
              </a:spcBef>
              <a:buFont typeface="Tahoma" charset="0"/>
              <a:buAutoNum type="alphaUcPeriod"/>
            </a:pPr>
            <a:r>
              <a:rPr lang="en-US" altLang="en-US" sz="2400" b="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Fixed cost is $3000, variable cost is $1000/unit.</a:t>
            </a:r>
          </a:p>
          <a:p>
            <a:pPr marL="457200" indent="-457200" eaLnBrk="1" hangingPunct="1">
              <a:spcBef>
                <a:spcPts val="600"/>
              </a:spcBef>
              <a:buFont typeface="Tahoma" charset="0"/>
              <a:buAutoNum type="alphaUcPeriod"/>
            </a:pPr>
            <a:r>
              <a:rPr lang="en-US" altLang="en-US" sz="2400" b="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Fixed cost is $300/unit, variable cost is $200/unit.</a:t>
            </a:r>
          </a:p>
          <a:p>
            <a:pPr marL="457200" indent="-457200" eaLnBrk="1" hangingPunct="1">
              <a:spcBef>
                <a:spcPts val="600"/>
              </a:spcBef>
              <a:buFont typeface="Tahoma" charset="0"/>
              <a:buAutoNum type="alphaUcPeriod"/>
            </a:pPr>
            <a:r>
              <a:rPr lang="en-US" altLang="en-US" sz="2400" b="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Total cost is $3000 + $300x</a:t>
            </a:r>
          </a:p>
          <a:p>
            <a:pPr marL="457200" indent="-457200" eaLnBrk="1" hangingPunct="1">
              <a:spcBef>
                <a:spcPts val="600"/>
              </a:spcBef>
              <a:buFont typeface="Tahoma" charset="0"/>
              <a:buAutoNum type="alphaUcPeriod"/>
            </a:pPr>
            <a:r>
              <a:rPr lang="en-US" altLang="en-US" sz="2400" b="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I’m confused.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96614" y="733425"/>
            <a:ext cx="24200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3600" b="0" dirty="0">
                <a:solidFill>
                  <a:schemeClr val="tx2"/>
                </a:solidFill>
              </a:rPr>
              <a:t>Figure 2-2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629400"/>
            <a:ext cx="2590800" cy="228600"/>
          </a:xfrm>
        </p:spPr>
        <p:txBody>
          <a:bodyPr/>
          <a:lstStyle/>
          <a:p>
            <a:r>
              <a:rPr lang="en-US"/>
              <a:t>Copyright Oxford University Press 2020</a:t>
            </a:r>
            <a:endParaRPr lang="en-US" dirty="0"/>
          </a:p>
        </p:txBody>
      </p:sp>
    </p:spTree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newn42040_02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52400"/>
            <a:ext cx="5411788" cy="375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72965" y="3407979"/>
            <a:ext cx="7162800" cy="312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1" hangingPunct="1">
              <a:spcBef>
                <a:spcPct val="50000"/>
              </a:spcBef>
            </a:pPr>
            <a:r>
              <a:rPr lang="en-US" altLang="en-US" sz="2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If volume = 5, </a:t>
            </a:r>
          </a:p>
          <a:p>
            <a:pPr marL="457200" indent="-457200" eaLnBrk="1" hangingPunct="1">
              <a:spcBef>
                <a:spcPts val="600"/>
              </a:spcBef>
              <a:buFont typeface="Tahoma" charset="0"/>
              <a:buAutoNum type="alphaUcPeriod"/>
            </a:pPr>
            <a:r>
              <a:rPr lang="en-US" altLang="en-US" sz="2400" b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Fixed cost is $3000, variable cost is $200/unit</a:t>
            </a:r>
            <a:r>
              <a:rPr lang="en-US" altLang="en-US" sz="2400" b="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457200" indent="-457200" eaLnBrk="1" hangingPunct="1">
              <a:spcBef>
                <a:spcPts val="600"/>
              </a:spcBef>
              <a:buFont typeface="Tahoma" charset="0"/>
              <a:buAutoNum type="alphaUcPeriod"/>
            </a:pPr>
            <a:r>
              <a:rPr lang="en-US" altLang="en-US" sz="2400" b="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Fixed cost is $3000, variable cost is $1000/unit.</a:t>
            </a:r>
          </a:p>
          <a:p>
            <a:pPr marL="457200" indent="-457200" eaLnBrk="1" hangingPunct="1">
              <a:spcBef>
                <a:spcPts val="600"/>
              </a:spcBef>
              <a:buFont typeface="Tahoma" charset="0"/>
              <a:buAutoNum type="alphaUcPeriod"/>
            </a:pPr>
            <a:r>
              <a:rPr lang="en-US" altLang="en-US" sz="2400" b="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Fixed cost is $300/unit, variable cost is $200/unit.</a:t>
            </a:r>
          </a:p>
          <a:p>
            <a:pPr marL="457200" indent="-457200" eaLnBrk="1" hangingPunct="1">
              <a:spcBef>
                <a:spcPts val="600"/>
              </a:spcBef>
              <a:buFont typeface="Tahoma" charset="0"/>
              <a:buAutoNum type="alphaUcPeriod"/>
            </a:pPr>
            <a:r>
              <a:rPr lang="en-US" altLang="en-US" sz="2400" b="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Total cost is $3000 + $300x</a:t>
            </a:r>
          </a:p>
          <a:p>
            <a:pPr marL="457200" indent="-457200" eaLnBrk="1" hangingPunct="1">
              <a:spcBef>
                <a:spcPts val="600"/>
              </a:spcBef>
              <a:buFont typeface="Tahoma" charset="0"/>
              <a:buAutoNum type="alphaUcPeriod"/>
            </a:pPr>
            <a:r>
              <a:rPr lang="en-US" altLang="en-US" sz="2400" b="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I’m confused.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96614" y="723900"/>
            <a:ext cx="24200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3600" b="0" dirty="0">
                <a:solidFill>
                  <a:schemeClr val="tx2"/>
                </a:solidFill>
              </a:rPr>
              <a:t>Figure 2-2</a:t>
            </a:r>
          </a:p>
        </p:txBody>
      </p:sp>
      <p:sp>
        <p:nvSpPr>
          <p:cNvPr id="5" name="Down Arrow 4"/>
          <p:cNvSpPr/>
          <p:nvPr/>
        </p:nvSpPr>
        <p:spPr bwMode="auto">
          <a:xfrm rot="10800000" flipH="1">
            <a:off x="5324475" y="1828800"/>
            <a:ext cx="257175" cy="58102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629400"/>
            <a:ext cx="2590800" cy="228600"/>
          </a:xfrm>
        </p:spPr>
        <p:txBody>
          <a:bodyPr/>
          <a:lstStyle/>
          <a:p>
            <a:r>
              <a:rPr lang="en-US"/>
              <a:t>Copyright Oxford University Press 2020</a:t>
            </a:r>
            <a:endParaRPr lang="en-US" dirty="0"/>
          </a:p>
        </p:txBody>
      </p:sp>
    </p:spTree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25063" y="567521"/>
            <a:ext cx="7772400" cy="632630"/>
          </a:xfrm>
        </p:spPr>
        <p:txBody>
          <a:bodyPr/>
          <a:lstStyle/>
          <a:p>
            <a:r>
              <a:rPr lang="en-US" sz="4000" dirty="0"/>
              <a:t>Profit &amp; Loss Terms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538" y="1874838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/>
              <a:t>Breakeven: activity level where </a:t>
            </a:r>
          </a:p>
          <a:p>
            <a:pPr>
              <a:buFontTx/>
              <a:buNone/>
            </a:pPr>
            <a:r>
              <a:rPr lang="en-US" sz="2800" dirty="0"/>
              <a:t>	total revenue = total costs</a:t>
            </a:r>
          </a:p>
          <a:p>
            <a:pPr lvl="1"/>
            <a:r>
              <a:rPr lang="en-US" sz="2400" dirty="0"/>
              <a:t>Just getting by</a:t>
            </a:r>
          </a:p>
          <a:p>
            <a:pPr>
              <a:buFontTx/>
              <a:buNone/>
            </a:pPr>
            <a:r>
              <a:rPr lang="en-US" sz="2800" dirty="0"/>
              <a:t>Profit region:  total revenue &gt; total costs</a:t>
            </a:r>
          </a:p>
          <a:p>
            <a:pPr lvl="1"/>
            <a:r>
              <a:rPr lang="en-US" sz="2400" dirty="0"/>
              <a:t>Putting money in the bank</a:t>
            </a:r>
          </a:p>
          <a:p>
            <a:pPr>
              <a:buFontTx/>
              <a:buNone/>
            </a:pPr>
            <a:r>
              <a:rPr lang="en-US" sz="2800" dirty="0"/>
              <a:t>Loss region:  total revenue &lt; total costs</a:t>
            </a:r>
          </a:p>
          <a:p>
            <a:pPr lvl="1"/>
            <a:r>
              <a:rPr lang="en-US" sz="2400" dirty="0"/>
              <a:t>Losing money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629400"/>
            <a:ext cx="2590800" cy="228600"/>
          </a:xfrm>
        </p:spPr>
        <p:txBody>
          <a:bodyPr/>
          <a:lstStyle/>
          <a:p>
            <a:r>
              <a:rPr lang="en-US"/>
              <a:t>Copyright Oxford University Press 2020</a:t>
            </a:r>
            <a:endParaRPr lang="en-US" dirty="0"/>
          </a:p>
        </p:txBody>
      </p:sp>
    </p:spTree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943448" y="409836"/>
            <a:ext cx="7616825" cy="790314"/>
          </a:xfrm>
        </p:spPr>
        <p:txBody>
          <a:bodyPr/>
          <a:lstStyle/>
          <a:p>
            <a:r>
              <a:rPr lang="en-US" sz="3600" dirty="0"/>
              <a:t>Sunk Costs &amp; Opportunity Costs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>
          <a:xfrm>
            <a:off x="443552" y="1781436"/>
            <a:ext cx="8229600" cy="4443412"/>
          </a:xfrm>
        </p:spPr>
        <p:txBody>
          <a:bodyPr/>
          <a:lstStyle/>
          <a:p>
            <a:r>
              <a:rPr lang="en-US" sz="2800" dirty="0"/>
              <a:t>Sunk costs: money already spent due to past decision</a:t>
            </a:r>
          </a:p>
          <a:p>
            <a:pPr lvl="1"/>
            <a:r>
              <a:rPr lang="en-US" sz="2400" dirty="0"/>
              <a:t>Purchase price paid for a car 2 years ago</a:t>
            </a:r>
          </a:p>
          <a:p>
            <a:pPr lvl="1">
              <a:buNone/>
            </a:pPr>
            <a:endParaRPr lang="en-US" sz="2400" dirty="0"/>
          </a:p>
          <a:p>
            <a:r>
              <a:rPr lang="en-US" sz="2800" dirty="0"/>
              <a:t>Opportunity costs: cost of the foregone opportunity, often hidden or implied</a:t>
            </a:r>
          </a:p>
          <a:p>
            <a:pPr lvl="1"/>
            <a:r>
              <a:rPr lang="en-US" sz="2400" dirty="0"/>
              <a:t>Existing equipment in replacement analysis</a:t>
            </a:r>
          </a:p>
          <a:p>
            <a:pPr lvl="1"/>
            <a:r>
              <a:rPr lang="en-US" sz="2400" dirty="0"/>
              <a:t>Income not received from the job you turn down</a:t>
            </a:r>
          </a:p>
          <a:p>
            <a:pPr lvl="1"/>
            <a:r>
              <a:rPr lang="en-US" sz="2400" dirty="0"/>
              <a:t>Paying the mortgage instead of going out for dinner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/>
              <a:t>Copyright Oxford University Press 2020</a:t>
            </a:r>
            <a:endParaRPr lang="en-US" dirty="0"/>
          </a:p>
        </p:txBody>
      </p:sp>
    </p:spTree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xfrm>
            <a:off x="926628" y="491795"/>
            <a:ext cx="7374848" cy="592468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sz="3600" dirty="0">
                <a:solidFill>
                  <a:schemeClr val="tx2"/>
                </a:solidFill>
              </a:rPr>
              <a:t>Example 2-2 Pricing of Old Pumps</a:t>
            </a:r>
            <a:endParaRPr lang="en-US" sz="3600" dirty="0">
              <a:solidFill>
                <a:schemeClr val="tx2"/>
              </a:solidFill>
              <a:sym typeface="Symbol" pitchFamily="18" charset="2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/>
              <a:t>Copyright Oxford University Press 2020</a:t>
            </a:r>
            <a:endParaRPr lang="en-US" dirty="0"/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452438" y="1792288"/>
            <a:ext cx="8397875" cy="412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SzPct val="80000"/>
              <a:buBlip>
                <a:blip r:embed="rId3"/>
              </a:buBlip>
              <a:tabLst>
                <a:tab pos="5881688" algn="r"/>
                <a:tab pos="6346825" algn="l"/>
              </a:tabLst>
            </a:pPr>
            <a:r>
              <a:rPr lang="en-US" sz="2400" dirty="0"/>
              <a:t>Purchase Price of Old Pumps	$7,000 	(Sunk)</a:t>
            </a:r>
          </a:p>
          <a:p>
            <a:pPr marL="342900" indent="-342900">
              <a:spcBef>
                <a:spcPct val="20000"/>
              </a:spcBef>
              <a:buSzPct val="80000"/>
              <a:buBlip>
                <a:blip r:embed="rId3"/>
              </a:buBlip>
              <a:tabLst>
                <a:tab pos="5881688" algn="r"/>
                <a:tab pos="6346825" algn="l"/>
              </a:tabLst>
            </a:pPr>
            <a:r>
              <a:rPr lang="en-US" sz="2400" dirty="0"/>
              <a:t>Storage Costs of Old Pumps	$1,000 	(Sunk)</a:t>
            </a:r>
          </a:p>
          <a:p>
            <a:pPr marL="342900" indent="-342900">
              <a:spcBef>
                <a:spcPct val="20000"/>
              </a:spcBef>
              <a:buSzPct val="80000"/>
              <a:buBlip>
                <a:blip r:embed="rId3"/>
              </a:buBlip>
              <a:tabLst>
                <a:tab pos="5881688" algn="r"/>
                <a:tab pos="6346825" algn="l"/>
              </a:tabLst>
            </a:pPr>
            <a:r>
              <a:rPr lang="en-US" sz="2400" dirty="0"/>
              <a:t>List Price of Old Pumps (3yrs)	$9,500 	(Irrelevant)</a:t>
            </a:r>
          </a:p>
          <a:p>
            <a:pPr marL="342900" indent="-342900">
              <a:spcBef>
                <a:spcPct val="20000"/>
              </a:spcBef>
              <a:buSzPct val="80000"/>
              <a:buBlip>
                <a:blip r:embed="rId3"/>
              </a:buBlip>
              <a:tabLst>
                <a:tab pos="5881688" algn="r"/>
                <a:tab pos="6346825" algn="l"/>
              </a:tabLst>
            </a:pPr>
            <a:r>
              <a:rPr lang="en-US" sz="2400" dirty="0"/>
              <a:t>List Price of New Pumps	$12,000 	(Irrelevant)</a:t>
            </a:r>
          </a:p>
          <a:p>
            <a:pPr marL="342900" indent="-342900">
              <a:spcBef>
                <a:spcPct val="20000"/>
              </a:spcBef>
              <a:buSzPct val="80000"/>
              <a:buBlip>
                <a:blip r:embed="rId3"/>
              </a:buBlip>
              <a:tabLst>
                <a:tab pos="5881688" algn="r"/>
                <a:tab pos="6346825" algn="l"/>
              </a:tabLst>
            </a:pPr>
            <a:r>
              <a:rPr lang="en-US" sz="2400" dirty="0"/>
              <a:t>Offer of Old Pumps (2 yrs ago)	$5,000 	(Irrelevant)</a:t>
            </a:r>
          </a:p>
          <a:p>
            <a:pPr marL="342900" indent="-342900">
              <a:spcBef>
                <a:spcPct val="20000"/>
              </a:spcBef>
              <a:buSzPct val="80000"/>
              <a:buBlip>
                <a:blip r:embed="rId3"/>
              </a:buBlip>
              <a:tabLst>
                <a:tab pos="5881688" algn="r"/>
                <a:tab pos="6346825" algn="l"/>
              </a:tabLst>
            </a:pPr>
            <a:r>
              <a:rPr lang="en-US" sz="2400" dirty="0"/>
              <a:t>Current Price of Old Pumps 	$3,000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tabLst>
                <a:tab pos="1719263" algn="l"/>
                <a:tab pos="3548063" algn="r"/>
                <a:tab pos="8174038" algn="r"/>
              </a:tabLst>
            </a:pPr>
            <a:endParaRPr lang="en-US" sz="2800" dirty="0">
              <a:solidFill>
                <a:srgbClr val="000058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1BC740-9110-104C-5BA8-EA6A5B16FE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1656" y="5122746"/>
            <a:ext cx="4748657" cy="1346634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901899" y="753601"/>
            <a:ext cx="7683500" cy="598085"/>
          </a:xfrm>
        </p:spPr>
        <p:txBody>
          <a:bodyPr/>
          <a:lstStyle/>
          <a:p>
            <a:r>
              <a:rPr lang="en-US" sz="3600" dirty="0"/>
              <a:t>Recurring Costs &amp; Non-recurring Costs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>
          <a:xfrm>
            <a:off x="443552" y="1813802"/>
            <a:ext cx="8229600" cy="44894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Recurring costs: repetitive to produce similar goods &amp; services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Office space rental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Material cost for a product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Non-recurring costs: not repetitive; one time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Purchase cost for real estate,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Construction costs of the plant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Some large non-recurring costs can be planned for by buying insurance, turning this into a recurring cost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/>
              <a:t>Copyright Oxford University Press 2020</a:t>
            </a:r>
            <a:endParaRPr lang="en-US" dirty="0"/>
          </a:p>
        </p:txBody>
      </p:sp>
    </p:spTree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960603" y="411116"/>
            <a:ext cx="7572375" cy="808084"/>
          </a:xfrm>
        </p:spPr>
        <p:txBody>
          <a:bodyPr/>
          <a:lstStyle/>
          <a:p>
            <a:r>
              <a:rPr lang="en-US" sz="4000" dirty="0"/>
              <a:t>Incremental Costs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>
          <a:xfrm>
            <a:off x="425669" y="1848453"/>
            <a:ext cx="8229600" cy="4365625"/>
          </a:xfrm>
        </p:spPr>
        <p:txBody>
          <a:bodyPr/>
          <a:lstStyle/>
          <a:p>
            <a:r>
              <a:rPr lang="en-US" sz="2800" dirty="0"/>
              <a:t>Incremental costs: difference in costs between two alternatives.</a:t>
            </a:r>
          </a:p>
          <a:p>
            <a:pPr lvl="1"/>
            <a:r>
              <a:rPr lang="en-US" sz="2400" dirty="0"/>
              <a:t>Suppose that A &amp; B are mutually exclusive </a:t>
            </a:r>
          </a:p>
          <a:p>
            <a:pPr lvl="1"/>
            <a:r>
              <a:rPr lang="en-US" sz="2400" dirty="0"/>
              <a:t>A has an initial cost of $10,000 </a:t>
            </a:r>
          </a:p>
          <a:p>
            <a:pPr lvl="1"/>
            <a:r>
              <a:rPr lang="en-US" sz="2400" dirty="0"/>
              <a:t>B has an initial cost of $14,000</a:t>
            </a:r>
          </a:p>
          <a:p>
            <a:pPr lvl="1"/>
            <a:r>
              <a:rPr lang="en-US" sz="2400" dirty="0"/>
              <a:t>Incremental initial cost of (B − A) = $4000</a:t>
            </a:r>
            <a:r>
              <a:rPr lang="en-US" dirty="0"/>
              <a:t>  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/>
              <a:t>Copyright Oxford University Press 2020</a:t>
            </a:r>
            <a:endParaRPr lang="en-US" dirty="0"/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967280" y="457584"/>
            <a:ext cx="7485063" cy="771141"/>
          </a:xfrm>
        </p:spPr>
        <p:txBody>
          <a:bodyPr/>
          <a:lstStyle/>
          <a:p>
            <a:r>
              <a:rPr lang="en-US" sz="4000" dirty="0"/>
              <a:t>Chapter Outline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425669" y="1926021"/>
            <a:ext cx="8229600" cy="4267200"/>
          </a:xfrm>
        </p:spPr>
        <p:txBody>
          <a:bodyPr/>
          <a:lstStyle/>
          <a:p>
            <a:r>
              <a:rPr lang="en-US" sz="2800" dirty="0"/>
              <a:t>Fixed, variable, marginal, &amp; average costs</a:t>
            </a:r>
          </a:p>
          <a:p>
            <a:r>
              <a:rPr lang="en-US" sz="2800" dirty="0"/>
              <a:t>Considering all costs</a:t>
            </a:r>
          </a:p>
          <a:p>
            <a:r>
              <a:rPr lang="en-US" sz="2800" dirty="0"/>
              <a:t>Estimating benefits</a:t>
            </a:r>
          </a:p>
          <a:p>
            <a:r>
              <a:rPr lang="en-US" sz="2800" dirty="0"/>
              <a:t>The estimating process</a:t>
            </a:r>
          </a:p>
          <a:p>
            <a:r>
              <a:rPr lang="en-US" sz="2800" dirty="0"/>
              <a:t>Estimating models</a:t>
            </a:r>
          </a:p>
          <a:p>
            <a:r>
              <a:rPr lang="en-US" sz="2800" dirty="0"/>
              <a:t>Cash flow diagrams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/>
              <a:t>Copyright Oxford University Press 2020</a:t>
            </a:r>
            <a:endParaRPr lang="en-US" dirty="0"/>
          </a:p>
        </p:txBody>
      </p:sp>
    </p:spTree>
  </p:cSld>
  <p:clrMapOvr>
    <a:masterClrMapping/>
  </p:clrMapOvr>
  <p:transition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952714" y="331741"/>
            <a:ext cx="7269162" cy="1049384"/>
          </a:xfrm>
        </p:spPr>
        <p:txBody>
          <a:bodyPr/>
          <a:lstStyle/>
          <a:p>
            <a:r>
              <a:rPr lang="en-US" sz="3600" dirty="0"/>
              <a:t>Example 2-3 </a:t>
            </a:r>
            <a:br>
              <a:rPr lang="en-US" sz="3600" dirty="0"/>
            </a:br>
            <a:r>
              <a:rPr lang="en-US" sz="3600" dirty="0"/>
              <a:t>Choosing between Models A &amp; B</a:t>
            </a:r>
          </a:p>
        </p:txBody>
      </p:sp>
      <p:graphicFrame>
        <p:nvGraphicFramePr>
          <p:cNvPr id="125064" name="Group 13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95791035"/>
              </p:ext>
            </p:extLst>
          </p:nvPr>
        </p:nvGraphicFramePr>
        <p:xfrm>
          <a:off x="461963" y="1900238"/>
          <a:ext cx="8137525" cy="3975736"/>
        </p:xfrm>
        <a:graphic>
          <a:graphicData uri="http://schemas.openxmlformats.org/drawingml/2006/table">
            <a:tbl>
              <a:tblPr/>
              <a:tblGrid>
                <a:gridCol w="3603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2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6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9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000058"/>
                          </a:solidFill>
                          <a:effectLst/>
                          <a:latin typeface="Arial" charset="0"/>
                        </a:rPr>
                        <a:t>Cost Items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000058"/>
                          </a:solidFill>
                          <a:effectLst/>
                          <a:latin typeface="Arial" charset="0"/>
                        </a:rPr>
                        <a:t>Model A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000058"/>
                          </a:solidFill>
                          <a:effectLst/>
                          <a:latin typeface="Arial" charset="0"/>
                        </a:rPr>
                        <a:t>Model B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58"/>
                          </a:solidFill>
                          <a:effectLst/>
                          <a:latin typeface="Arial" charset="0"/>
                        </a:rPr>
                        <a:t>Incremental </a:t>
                      </a:r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000058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58"/>
                          </a:solidFill>
                          <a:effectLst/>
                          <a:latin typeface="Arial" charset="0"/>
                        </a:rPr>
                        <a:t>Purchase Price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58"/>
                          </a:solidFill>
                          <a:effectLst/>
                          <a:latin typeface="Arial" charset="0"/>
                        </a:rPr>
                        <a:t>$10,000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58"/>
                          </a:solidFill>
                          <a:effectLst/>
                          <a:latin typeface="Arial" charset="0"/>
                        </a:rPr>
                        <a:t>$17,500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58"/>
                          </a:solidFill>
                          <a:effectLst/>
                          <a:latin typeface="Arial" charset="0"/>
                        </a:rPr>
                        <a:t>    $7,500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58"/>
                          </a:solidFill>
                          <a:effectLst/>
                          <a:latin typeface="Arial" charset="0"/>
                        </a:rPr>
                        <a:t>Installation Costs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58"/>
                          </a:solidFill>
                          <a:effectLst/>
                          <a:latin typeface="Arial" charset="0"/>
                        </a:rPr>
                        <a:t>3,500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58"/>
                          </a:solidFill>
                          <a:effectLst/>
                          <a:latin typeface="Arial" charset="0"/>
                        </a:rPr>
                        <a:t>5,000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58"/>
                          </a:solidFill>
                          <a:effectLst/>
                          <a:latin typeface="Arial" charset="0"/>
                        </a:rPr>
                        <a:t>      1,500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58"/>
                          </a:solidFill>
                          <a:effectLst/>
                          <a:latin typeface="Arial" charset="0"/>
                        </a:rPr>
                        <a:t>Annual Maintenance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58"/>
                          </a:solidFill>
                          <a:effectLst/>
                          <a:latin typeface="Arial" charset="0"/>
                        </a:rPr>
                        <a:t>2,500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58"/>
                          </a:solidFill>
                          <a:effectLst/>
                          <a:latin typeface="Arial" charset="0"/>
                        </a:rPr>
                        <a:t>750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dirty="0"/>
                        <a:t>   −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58"/>
                          </a:solidFill>
                          <a:effectLst/>
                          <a:latin typeface="Arial" charset="0"/>
                        </a:rPr>
                        <a:t>1,750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58"/>
                          </a:solidFill>
                          <a:effectLst/>
                          <a:latin typeface="Arial" charset="0"/>
                        </a:rPr>
                        <a:t>Annual Utility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58"/>
                          </a:solidFill>
                          <a:effectLst/>
                          <a:latin typeface="Arial" charset="0"/>
                        </a:rPr>
                        <a:t>1,200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58"/>
                          </a:solidFill>
                          <a:effectLst/>
                          <a:latin typeface="Arial" charset="0"/>
                        </a:rPr>
                        <a:t>2,000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58"/>
                          </a:solidFill>
                          <a:effectLst/>
                          <a:latin typeface="Arial" charset="0"/>
                        </a:rPr>
                        <a:t>         800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58"/>
                          </a:solidFill>
                          <a:effectLst/>
                          <a:latin typeface="Arial" charset="0"/>
                        </a:rPr>
                        <a:t>Disposal Cost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58"/>
                          </a:solidFill>
                          <a:effectLst/>
                          <a:latin typeface="Arial" charset="0"/>
                        </a:rPr>
                        <a:t>700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58"/>
                          </a:solidFill>
                          <a:effectLst/>
                          <a:latin typeface="Arial" charset="0"/>
                        </a:rPr>
                        <a:t>500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dirty="0"/>
                        <a:t>      −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58"/>
                          </a:solidFill>
                          <a:effectLst/>
                          <a:latin typeface="Arial" charset="0"/>
                        </a:rPr>
                        <a:t>200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/>
              <a:t>Copyright Oxford University Press 2020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AD2402-2ADE-BC85-3FE9-E6485051F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2704" y="137240"/>
            <a:ext cx="2084832" cy="625330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55840" y="304800"/>
            <a:ext cx="7793037" cy="1076325"/>
          </a:xfrm>
        </p:spPr>
        <p:txBody>
          <a:bodyPr/>
          <a:lstStyle/>
          <a:p>
            <a:r>
              <a:rPr lang="en-US" sz="3600" dirty="0"/>
              <a:t>Example 2-3 </a:t>
            </a:r>
            <a:br>
              <a:rPr lang="en-US" sz="3600" dirty="0"/>
            </a:br>
            <a:r>
              <a:rPr lang="en-US" sz="3600" dirty="0"/>
              <a:t>Choosing between Model A &amp; B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25488" y="2001948"/>
            <a:ext cx="7772400" cy="4114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/>
              <a:t>Incremental cost = Cost of B – Cost of A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 positive incremental cost means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2"/>
                </a:solidFill>
              </a:rPr>
              <a:t>A costs more than B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2"/>
                </a:solidFill>
              </a:rPr>
              <a:t>B costs more than A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2"/>
                </a:solidFill>
              </a:rPr>
              <a:t>The incremental cost is a good thing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2"/>
                </a:solidFill>
              </a:rPr>
              <a:t>We save money if we buy A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2"/>
                </a:solidFill>
              </a:rPr>
              <a:t>I don’t know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/>
              <a:t>Copyright Oxford University Press 2020</a:t>
            </a:r>
          </a:p>
        </p:txBody>
      </p:sp>
    </p:spTree>
  </p:cSld>
  <p:clrMapOvr>
    <a:masterClrMapping/>
  </p:clrMapOvr>
  <p:transition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55840" y="304800"/>
            <a:ext cx="7793037" cy="1076325"/>
          </a:xfrm>
        </p:spPr>
        <p:txBody>
          <a:bodyPr/>
          <a:lstStyle/>
          <a:p>
            <a:r>
              <a:rPr lang="en-US" sz="3600" dirty="0"/>
              <a:t>Example 2-3 </a:t>
            </a:r>
            <a:br>
              <a:rPr lang="en-US" sz="3600" dirty="0"/>
            </a:br>
            <a:r>
              <a:rPr lang="en-US" sz="3600" dirty="0"/>
              <a:t>Choosing between Model A &amp; B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25488" y="2001948"/>
            <a:ext cx="7772400" cy="4114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/>
              <a:t>Incremental cost = cost of B – cost of A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 positive incremental cost means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2"/>
                </a:solidFill>
              </a:rPr>
              <a:t>A costs more than B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rgbClr val="FF0000"/>
                </a:solidFill>
              </a:rPr>
              <a:t>B costs more than A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2"/>
                </a:solidFill>
              </a:rPr>
              <a:t>The incremental cost is a good thing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2"/>
                </a:solidFill>
              </a:rPr>
              <a:t>We save money if we buy A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2"/>
                </a:solidFill>
              </a:rPr>
              <a:t>I don’t know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/>
              <a:t>Copyright Oxford University Press 2020</a:t>
            </a:r>
          </a:p>
        </p:txBody>
      </p:sp>
    </p:spTree>
  </p:cSld>
  <p:clrMapOvr>
    <a:masterClrMapping/>
  </p:clrMapOvr>
  <p:transition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28900" y="620833"/>
            <a:ext cx="7772400" cy="588842"/>
          </a:xfrm>
        </p:spPr>
        <p:txBody>
          <a:bodyPr/>
          <a:lstStyle/>
          <a:p>
            <a:r>
              <a:rPr lang="en-US" sz="4000" dirty="0"/>
              <a:t>Cash vs. Book Costs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81116"/>
            <a:ext cx="7772400" cy="4419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Cash costs: money from one owner to another: cash flow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This month’s loan payment </a:t>
            </a:r>
          </a:p>
          <a:p>
            <a:pPr lvl="1">
              <a:lnSpc>
                <a:spcPct val="90000"/>
              </a:lnSpc>
              <a:buNone/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Book cost: transaction cost as recorded in an accounting book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Depreciation cost calculated this year for an existing asset, per accounting department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629400"/>
            <a:ext cx="2590800" cy="228600"/>
          </a:xfrm>
        </p:spPr>
        <p:txBody>
          <a:bodyPr/>
          <a:lstStyle/>
          <a:p>
            <a:r>
              <a:rPr lang="en-US"/>
              <a:t>Copyright Oxford University Press 2020</a:t>
            </a:r>
            <a:endParaRPr lang="en-US" dirty="0"/>
          </a:p>
        </p:txBody>
      </p:sp>
    </p:spTree>
  </p:cSld>
  <p:clrMapOvr>
    <a:masterClrMapping/>
  </p:clrMapOvr>
  <p:transition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960580" y="438413"/>
            <a:ext cx="7650162" cy="780788"/>
          </a:xfrm>
        </p:spPr>
        <p:txBody>
          <a:bodyPr/>
          <a:lstStyle/>
          <a:p>
            <a:r>
              <a:rPr lang="en-US" sz="4000" dirty="0"/>
              <a:t>Life-Cycle Costs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88160"/>
            <a:ext cx="8229600" cy="4228465"/>
          </a:xfrm>
        </p:spPr>
        <p:txBody>
          <a:bodyPr/>
          <a:lstStyle/>
          <a:p>
            <a:r>
              <a:rPr lang="en-US" sz="2800" dirty="0"/>
              <a:t>Life-cycle costs: all costs over its entire life of a product, structure, system, or service</a:t>
            </a:r>
          </a:p>
          <a:p>
            <a:pPr>
              <a:buNone/>
            </a:pPr>
            <a:endParaRPr lang="en-US" sz="1200" dirty="0"/>
          </a:p>
          <a:p>
            <a:r>
              <a:rPr lang="en-US" sz="2800" dirty="0"/>
              <a:t>Life cycle costing: design products, projects, &amp; services recognizing all costs &amp; benefits over the entire life cycle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/>
              <a:t>Copyright Oxford University Press 2020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240" y="4212120"/>
            <a:ext cx="5003308" cy="2290279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49544" y="628323"/>
            <a:ext cx="7772400" cy="581352"/>
          </a:xfrm>
        </p:spPr>
        <p:txBody>
          <a:bodyPr/>
          <a:lstStyle/>
          <a:p>
            <a:r>
              <a:rPr lang="en-US" sz="4000" dirty="0"/>
              <a:t>Life-Cycle Costs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8503" y="1873469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Which is true?</a:t>
            </a:r>
          </a:p>
          <a:p>
            <a:pPr marL="514350" indent="-514350">
              <a:buSzPct val="100000"/>
              <a:buFont typeface="+mj-lt"/>
              <a:buAutoNum type="alphaUcPeriod"/>
            </a:pPr>
            <a:r>
              <a:rPr lang="en-US" sz="2400" b="0" dirty="0">
                <a:solidFill>
                  <a:schemeClr val="tx2"/>
                </a:solidFill>
              </a:rPr>
              <a:t>Life-cycle: time from conception to death of a product or process</a:t>
            </a:r>
          </a:p>
          <a:p>
            <a:pPr marL="514350" indent="-514350">
              <a:buSzPct val="100000"/>
              <a:buFont typeface="+mj-lt"/>
              <a:buAutoNum type="alphaUcPeriod"/>
            </a:pPr>
            <a:r>
              <a:rPr lang="en-US" sz="2400" b="0" dirty="0">
                <a:solidFill>
                  <a:schemeClr val="tx2"/>
                </a:solidFill>
              </a:rPr>
              <a:t>Life-cycle costs: all costs incurred during life cycle</a:t>
            </a:r>
          </a:p>
          <a:p>
            <a:pPr marL="514350" indent="-514350">
              <a:buSzPct val="100000"/>
              <a:buFont typeface="+mj-lt"/>
              <a:buAutoNum type="alphaUcPeriod"/>
            </a:pPr>
            <a:r>
              <a:rPr lang="en-US" sz="2400" b="0" dirty="0">
                <a:solidFill>
                  <a:schemeClr val="tx2"/>
                </a:solidFill>
              </a:rPr>
              <a:t>Life-cycle costing: proper basis for economic choices</a:t>
            </a:r>
          </a:p>
          <a:p>
            <a:pPr marL="514350" indent="-514350">
              <a:buSzPct val="100000"/>
              <a:buFont typeface="+mj-lt"/>
              <a:buAutoNum type="alphaUcPeriod"/>
            </a:pPr>
            <a:r>
              <a:rPr lang="en-US" sz="2400" b="0" dirty="0">
                <a:solidFill>
                  <a:schemeClr val="tx2"/>
                </a:solidFill>
              </a:rPr>
              <a:t>All of the above</a:t>
            </a:r>
          </a:p>
          <a:p>
            <a:pPr marL="514350" indent="-514350">
              <a:buSzPct val="100000"/>
              <a:buFont typeface="+mj-lt"/>
              <a:buAutoNum type="alphaUcPeriod"/>
            </a:pPr>
            <a:r>
              <a:rPr lang="en-US" sz="2400" b="0" dirty="0">
                <a:solidFill>
                  <a:schemeClr val="tx2"/>
                </a:solidFill>
              </a:rPr>
              <a:t>None of the above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629400"/>
            <a:ext cx="2590800" cy="228600"/>
          </a:xfrm>
        </p:spPr>
        <p:txBody>
          <a:bodyPr/>
          <a:lstStyle/>
          <a:p>
            <a:r>
              <a:rPr lang="en-US"/>
              <a:t>Copyright Oxford University Press 2020</a:t>
            </a:r>
            <a:endParaRPr lang="en-US" dirty="0"/>
          </a:p>
        </p:txBody>
      </p:sp>
    </p:spTree>
  </p:cSld>
  <p:clrMapOvr>
    <a:masterClrMapping/>
  </p:clrMapOvr>
  <p:transition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49544" y="628323"/>
            <a:ext cx="7772400" cy="581352"/>
          </a:xfrm>
        </p:spPr>
        <p:txBody>
          <a:bodyPr/>
          <a:lstStyle/>
          <a:p>
            <a:r>
              <a:rPr lang="en-US" sz="4000" dirty="0"/>
              <a:t>Life-Cycle Costs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8503" y="1873469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Which is true?</a:t>
            </a:r>
          </a:p>
          <a:p>
            <a:pPr marL="514350" indent="-514350">
              <a:buSzPct val="100000"/>
              <a:buFont typeface="+mj-lt"/>
              <a:buAutoNum type="alphaUcPeriod"/>
            </a:pPr>
            <a:r>
              <a:rPr lang="en-US" sz="2400" b="0" dirty="0">
                <a:solidFill>
                  <a:schemeClr val="tx2"/>
                </a:solidFill>
              </a:rPr>
              <a:t>Life-cycle: time from conception to death of a product or process</a:t>
            </a:r>
          </a:p>
          <a:p>
            <a:pPr marL="514350" indent="-514350">
              <a:buSzPct val="100000"/>
              <a:buFont typeface="+mj-lt"/>
              <a:buAutoNum type="alphaUcPeriod"/>
            </a:pPr>
            <a:r>
              <a:rPr lang="en-US" sz="2400" b="0" dirty="0">
                <a:solidFill>
                  <a:schemeClr val="tx2"/>
                </a:solidFill>
              </a:rPr>
              <a:t>Life-cycle costs: all costs incurred during life cycle</a:t>
            </a:r>
          </a:p>
          <a:p>
            <a:pPr marL="514350" indent="-514350">
              <a:buSzPct val="100000"/>
              <a:buFont typeface="+mj-lt"/>
              <a:buAutoNum type="alphaUcPeriod"/>
            </a:pPr>
            <a:r>
              <a:rPr lang="en-US" sz="2400" b="0" dirty="0">
                <a:solidFill>
                  <a:schemeClr val="tx2"/>
                </a:solidFill>
              </a:rPr>
              <a:t>Life-cycle costing: proper basis for economic choices</a:t>
            </a:r>
          </a:p>
          <a:p>
            <a:pPr marL="514350" indent="-514350">
              <a:buSzPct val="100000"/>
              <a:buFont typeface="+mj-lt"/>
              <a:buAutoNum type="alphaUcPeriod"/>
            </a:pPr>
            <a:r>
              <a:rPr lang="en-US" sz="2400" b="0" dirty="0">
                <a:solidFill>
                  <a:srgbClr val="FF0000"/>
                </a:solidFill>
              </a:rPr>
              <a:t>All of the above</a:t>
            </a:r>
          </a:p>
          <a:p>
            <a:pPr marL="514350" indent="-514350">
              <a:buSzPct val="100000"/>
              <a:buFont typeface="+mj-lt"/>
              <a:buAutoNum type="alphaUcPeriod"/>
            </a:pPr>
            <a:r>
              <a:rPr lang="en-US" sz="2400" b="0" dirty="0">
                <a:solidFill>
                  <a:schemeClr val="tx2"/>
                </a:solidFill>
              </a:rPr>
              <a:t>None of the above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629400"/>
            <a:ext cx="2590800" cy="228600"/>
          </a:xfrm>
        </p:spPr>
        <p:txBody>
          <a:bodyPr/>
          <a:lstStyle/>
          <a:p>
            <a:r>
              <a:rPr lang="en-US"/>
              <a:t>Copyright Oxford University Press 2020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24703" y="4192768"/>
            <a:ext cx="2973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All of the above are true.</a:t>
            </a:r>
          </a:p>
        </p:txBody>
      </p:sp>
    </p:spTree>
    <p:extLst>
      <p:ext uri="{BB962C8B-B14F-4D97-AF65-F5344CB8AC3E}">
        <p14:creationId xmlns:p14="http://schemas.microsoft.com/office/powerpoint/2010/main" val="3479696102"/>
      </p:ext>
    </p:extLst>
  </p:cSld>
  <p:clrMapOvr>
    <a:masterClrMapping/>
  </p:clrMapOvr>
  <p:transition advClick="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63945" y="581025"/>
            <a:ext cx="6919912" cy="628650"/>
          </a:xfrm>
        </p:spPr>
        <p:txBody>
          <a:bodyPr/>
          <a:lstStyle/>
          <a:p>
            <a:r>
              <a:rPr lang="en-US" sz="4000" dirty="0"/>
              <a:t>Phases of</a:t>
            </a:r>
            <a:r>
              <a:rPr lang="en-US" sz="4000" dirty="0">
                <a:latin typeface="Arial Narrow" pitchFamily="34" charset="0"/>
              </a:rPr>
              <a:t> </a:t>
            </a:r>
            <a:r>
              <a:rPr lang="en-US" sz="4000" dirty="0"/>
              <a:t>Life-Cycle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Clr>
                <a:schemeClr val="bg1"/>
              </a:buClr>
            </a:pPr>
            <a:endParaRPr lang="en-US" sz="280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endParaRPr lang="en-US" sz="2800">
              <a:solidFill>
                <a:schemeClr val="bg1"/>
              </a:solidFill>
            </a:endParaRPr>
          </a:p>
        </p:txBody>
      </p:sp>
      <p:graphicFrame>
        <p:nvGraphicFramePr>
          <p:cNvPr id="131271" name="Group 19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56641635"/>
              </p:ext>
            </p:extLst>
          </p:nvPr>
        </p:nvGraphicFramePr>
        <p:xfrm>
          <a:off x="222581" y="1845859"/>
          <a:ext cx="8712200" cy="4557078"/>
        </p:xfrm>
        <a:graphic>
          <a:graphicData uri="http://schemas.openxmlformats.org/drawingml/2006/table">
            <a:tbl>
              <a:tblPr/>
              <a:tblGrid>
                <a:gridCol w="145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4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0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0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4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0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33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1. Needs Assessment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2. Conceptual Design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3. Detailed Design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4. Production /Construction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5.Operational Use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6. Decline/ Retirement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58"/>
                          </a:solidFill>
                          <a:effectLst/>
                          <a:latin typeface="Arial" charset="0"/>
                        </a:rPr>
                        <a:t>Requirements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58"/>
                          </a:solidFill>
                          <a:effectLst/>
                          <a:latin typeface="Arial" charset="0"/>
                        </a:rPr>
                        <a:t>Analysis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58"/>
                          </a:solidFill>
                          <a:effectLst/>
                          <a:latin typeface="Arial" charset="0"/>
                        </a:rPr>
                        <a:t>Impact Analysis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58"/>
                          </a:solidFill>
                          <a:effectLst/>
                          <a:latin typeface="Arial" charset="0"/>
                        </a:rPr>
                        <a:t>Allocation of Resources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58"/>
                          </a:solidFill>
                          <a:effectLst/>
                          <a:latin typeface="Arial" charset="0"/>
                        </a:rPr>
                        <a:t>Production of Goods/ Services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58"/>
                          </a:solidFill>
                          <a:effectLst/>
                          <a:latin typeface="Arial" charset="0"/>
                        </a:rPr>
                        <a:t>Distribution of Goods/ Services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58"/>
                          </a:solidFill>
                          <a:effectLst/>
                          <a:latin typeface="Arial" charset="0"/>
                        </a:rPr>
                        <a:t>Phase 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58"/>
                          </a:solidFill>
                          <a:effectLst/>
                          <a:latin typeface="Arial" charset="0"/>
                        </a:rPr>
                        <a:t>Overall Feasibility 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58"/>
                          </a:solidFill>
                          <a:effectLst/>
                          <a:latin typeface="Arial" charset="0"/>
                        </a:rPr>
                        <a:t>Proof of Concept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58"/>
                          </a:solidFill>
                          <a:effectLst/>
                          <a:latin typeface="Arial" charset="0"/>
                        </a:rPr>
                        <a:t>Detailed Specifications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58"/>
                          </a:solidFill>
                          <a:effectLst/>
                          <a:latin typeface="Arial" charset="0"/>
                        </a:rPr>
                        <a:t>Building of Supporting Facilities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58"/>
                          </a:solidFill>
                          <a:effectLst/>
                          <a:latin typeface="Arial" charset="0"/>
                        </a:rPr>
                        <a:t>Maintenance/ Support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58"/>
                          </a:solidFill>
                          <a:effectLst/>
                          <a:latin typeface="Arial" charset="0"/>
                        </a:rPr>
                        <a:t>Disposal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0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58"/>
                          </a:solidFill>
                          <a:effectLst/>
                          <a:latin typeface="Arial" charset="0"/>
                        </a:rPr>
                        <a:t>Conceptual Design Planning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58"/>
                          </a:solidFill>
                          <a:effectLst/>
                          <a:latin typeface="Arial" charset="0"/>
                        </a:rPr>
                        <a:t>Prototype/ Breadboard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58"/>
                          </a:solidFill>
                          <a:effectLst/>
                          <a:latin typeface="Arial" charset="0"/>
                        </a:rPr>
                        <a:t>Component/ Supplier Selection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58"/>
                          </a:solidFill>
                          <a:effectLst/>
                          <a:latin typeface="Arial" charset="0"/>
                        </a:rPr>
                        <a:t>Quality Control/ Assurance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58"/>
                          </a:solidFill>
                          <a:effectLst/>
                          <a:latin typeface="Arial" charset="0"/>
                        </a:rPr>
                        <a:t>Retirement Planning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58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1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58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58"/>
                          </a:solidFill>
                          <a:effectLst/>
                          <a:latin typeface="Arial" charset="0"/>
                        </a:rPr>
                        <a:t>Development/ Testing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58"/>
                          </a:solidFill>
                          <a:effectLst/>
                          <a:latin typeface="Arial" charset="0"/>
                        </a:rPr>
                        <a:t>Production Planning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58"/>
                          </a:solidFill>
                          <a:effectLst/>
                          <a:latin typeface="Arial" charset="0"/>
                        </a:rPr>
                        <a:t>Operational Planning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58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58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58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58"/>
                          </a:solidFill>
                          <a:effectLst/>
                          <a:latin typeface="Arial" charset="0"/>
                        </a:rPr>
                        <a:t>Detailed Design Planning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58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58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58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58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/>
              <a:t>Copyright Oxford University Press 2020</a:t>
            </a:r>
            <a:endParaRPr lang="en-US" dirty="0"/>
          </a:p>
        </p:txBody>
      </p:sp>
    </p:spTree>
  </p:cSld>
  <p:clrMapOvr>
    <a:masterClrMapping/>
  </p:clrMapOvr>
  <p:transition advClick="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39278" y="404150"/>
            <a:ext cx="7605713" cy="984250"/>
          </a:xfrm>
        </p:spPr>
        <p:txBody>
          <a:bodyPr/>
          <a:lstStyle/>
          <a:p>
            <a:r>
              <a:rPr lang="en-US" sz="3600" dirty="0"/>
              <a:t>Cumulative</a:t>
            </a:r>
            <a:r>
              <a:rPr lang="en-US" sz="3600" dirty="0">
                <a:latin typeface="Arial Narrow" pitchFamily="34" charset="0"/>
              </a:rPr>
              <a:t> </a:t>
            </a:r>
            <a:r>
              <a:rPr lang="en-US" sz="3600" dirty="0"/>
              <a:t>Life-Cycle Costs</a:t>
            </a:r>
            <a:br>
              <a:rPr lang="en-US" sz="3600" dirty="0"/>
            </a:br>
            <a:r>
              <a:rPr lang="en-US" sz="3600" dirty="0"/>
              <a:t>Committed &amp; Spent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Clr>
                <a:schemeClr val="bg1"/>
              </a:buClr>
            </a:pPr>
            <a:endParaRPr lang="en-US" sz="280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72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/>
              <a:t>Copyright Oxford University Press 2020</a:t>
            </a:r>
            <a:endParaRPr lang="en-US" dirty="0"/>
          </a:p>
        </p:txBody>
      </p:sp>
      <p:sp>
        <p:nvSpPr>
          <p:cNvPr id="133125" name="Freeform 5"/>
          <p:cNvSpPr>
            <a:spLocks/>
          </p:cNvSpPr>
          <p:nvPr/>
        </p:nvSpPr>
        <p:spPr bwMode="auto">
          <a:xfrm>
            <a:off x="1614488" y="1958975"/>
            <a:ext cx="6615112" cy="3559175"/>
          </a:xfrm>
          <a:custGeom>
            <a:avLst/>
            <a:gdLst/>
            <a:ahLst/>
            <a:cxnLst>
              <a:cxn ang="0">
                <a:pos x="0" y="2263"/>
              </a:cxn>
              <a:cxn ang="0">
                <a:pos x="341" y="2263"/>
              </a:cxn>
              <a:cxn ang="0">
                <a:pos x="693" y="2222"/>
              </a:cxn>
              <a:cxn ang="0">
                <a:pos x="1058" y="2181"/>
              </a:cxn>
              <a:cxn ang="0">
                <a:pos x="1387" y="2110"/>
              </a:cxn>
              <a:cxn ang="0">
                <a:pos x="1716" y="2005"/>
              </a:cxn>
              <a:cxn ang="0">
                <a:pos x="2086" y="1816"/>
              </a:cxn>
              <a:cxn ang="0">
                <a:pos x="2410" y="1505"/>
              </a:cxn>
              <a:cxn ang="0">
                <a:pos x="2792" y="635"/>
              </a:cxn>
              <a:cxn ang="0">
                <a:pos x="3127" y="212"/>
              </a:cxn>
              <a:cxn ang="0">
                <a:pos x="3350" y="100"/>
              </a:cxn>
              <a:cxn ang="0">
                <a:pos x="3632" y="53"/>
              </a:cxn>
              <a:cxn ang="0">
                <a:pos x="4167" y="0"/>
              </a:cxn>
            </a:cxnLst>
            <a:rect l="0" t="0" r="r" b="b"/>
            <a:pathLst>
              <a:path w="4167" h="2270">
                <a:moveTo>
                  <a:pt x="0" y="2263"/>
                </a:moveTo>
                <a:cubicBezTo>
                  <a:pt x="113" y="2266"/>
                  <a:pt x="226" y="2270"/>
                  <a:pt x="341" y="2263"/>
                </a:cubicBezTo>
                <a:cubicBezTo>
                  <a:pt x="456" y="2256"/>
                  <a:pt x="574" y="2236"/>
                  <a:pt x="693" y="2222"/>
                </a:cubicBezTo>
                <a:cubicBezTo>
                  <a:pt x="812" y="2208"/>
                  <a:pt x="942" y="2200"/>
                  <a:pt x="1058" y="2181"/>
                </a:cubicBezTo>
                <a:cubicBezTo>
                  <a:pt x="1174" y="2162"/>
                  <a:pt x="1277" y="2139"/>
                  <a:pt x="1387" y="2110"/>
                </a:cubicBezTo>
                <a:cubicBezTo>
                  <a:pt x="1497" y="2081"/>
                  <a:pt x="1599" y="2054"/>
                  <a:pt x="1716" y="2005"/>
                </a:cubicBezTo>
                <a:cubicBezTo>
                  <a:pt x="1833" y="1956"/>
                  <a:pt x="1970" y="1899"/>
                  <a:pt x="2086" y="1816"/>
                </a:cubicBezTo>
                <a:cubicBezTo>
                  <a:pt x="2202" y="1733"/>
                  <a:pt x="2292" y="1702"/>
                  <a:pt x="2410" y="1505"/>
                </a:cubicBezTo>
                <a:cubicBezTo>
                  <a:pt x="2528" y="1308"/>
                  <a:pt x="2673" y="850"/>
                  <a:pt x="2792" y="635"/>
                </a:cubicBezTo>
                <a:cubicBezTo>
                  <a:pt x="2911" y="420"/>
                  <a:pt x="3034" y="301"/>
                  <a:pt x="3127" y="212"/>
                </a:cubicBezTo>
                <a:cubicBezTo>
                  <a:pt x="3220" y="123"/>
                  <a:pt x="3266" y="126"/>
                  <a:pt x="3350" y="100"/>
                </a:cubicBezTo>
                <a:cubicBezTo>
                  <a:pt x="3434" y="74"/>
                  <a:pt x="3496" y="70"/>
                  <a:pt x="3632" y="53"/>
                </a:cubicBezTo>
                <a:cubicBezTo>
                  <a:pt x="3768" y="36"/>
                  <a:pt x="4056" y="11"/>
                  <a:pt x="4167" y="0"/>
                </a:cubicBezTo>
              </a:path>
            </a:pathLst>
          </a:custGeom>
          <a:noFill/>
          <a:ln w="38100" cap="flat">
            <a:solidFill>
              <a:srgbClr val="C0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26" name="Freeform 6"/>
          <p:cNvSpPr>
            <a:spLocks/>
          </p:cNvSpPr>
          <p:nvPr/>
        </p:nvSpPr>
        <p:spPr bwMode="auto">
          <a:xfrm>
            <a:off x="1633538" y="1941513"/>
            <a:ext cx="6615112" cy="3582987"/>
          </a:xfrm>
          <a:custGeom>
            <a:avLst/>
            <a:gdLst/>
            <a:ahLst/>
            <a:cxnLst>
              <a:cxn ang="0">
                <a:pos x="0" y="2278"/>
              </a:cxn>
              <a:cxn ang="0">
                <a:pos x="323" y="1144"/>
              </a:cxn>
              <a:cxn ang="0">
                <a:pos x="646" y="685"/>
              </a:cxn>
              <a:cxn ang="0">
                <a:pos x="993" y="450"/>
              </a:cxn>
              <a:cxn ang="0">
                <a:pos x="1363" y="320"/>
              </a:cxn>
              <a:cxn ang="0">
                <a:pos x="1722" y="220"/>
              </a:cxn>
              <a:cxn ang="0">
                <a:pos x="1998" y="156"/>
              </a:cxn>
              <a:cxn ang="0">
                <a:pos x="2321" y="109"/>
              </a:cxn>
              <a:cxn ang="0">
                <a:pos x="2721" y="62"/>
              </a:cxn>
              <a:cxn ang="0">
                <a:pos x="4167" y="3"/>
              </a:cxn>
            </a:cxnLst>
            <a:rect l="0" t="0" r="r" b="b"/>
            <a:pathLst>
              <a:path w="4167" h="2278">
                <a:moveTo>
                  <a:pt x="0" y="2278"/>
                </a:moveTo>
                <a:cubicBezTo>
                  <a:pt x="107" y="1843"/>
                  <a:pt x="215" y="1409"/>
                  <a:pt x="323" y="1144"/>
                </a:cubicBezTo>
                <a:cubicBezTo>
                  <a:pt x="431" y="879"/>
                  <a:pt x="534" y="801"/>
                  <a:pt x="646" y="685"/>
                </a:cubicBezTo>
                <a:cubicBezTo>
                  <a:pt x="758" y="569"/>
                  <a:pt x="874" y="511"/>
                  <a:pt x="993" y="450"/>
                </a:cubicBezTo>
                <a:cubicBezTo>
                  <a:pt x="1112" y="389"/>
                  <a:pt x="1241" y="358"/>
                  <a:pt x="1363" y="320"/>
                </a:cubicBezTo>
                <a:cubicBezTo>
                  <a:pt x="1485" y="282"/>
                  <a:pt x="1616" y="247"/>
                  <a:pt x="1722" y="220"/>
                </a:cubicBezTo>
                <a:cubicBezTo>
                  <a:pt x="1828" y="193"/>
                  <a:pt x="1898" y="174"/>
                  <a:pt x="1998" y="156"/>
                </a:cubicBezTo>
                <a:cubicBezTo>
                  <a:pt x="2098" y="138"/>
                  <a:pt x="2201" y="125"/>
                  <a:pt x="2321" y="109"/>
                </a:cubicBezTo>
                <a:cubicBezTo>
                  <a:pt x="2441" y="93"/>
                  <a:pt x="2413" y="80"/>
                  <a:pt x="2721" y="62"/>
                </a:cubicBezTo>
                <a:cubicBezTo>
                  <a:pt x="3029" y="44"/>
                  <a:pt x="3936" y="0"/>
                  <a:pt x="4167" y="3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27" name="Text Box 7"/>
          <p:cNvSpPr txBox="1">
            <a:spLocks noChangeArrowheads="1"/>
          </p:cNvSpPr>
          <p:nvPr/>
        </p:nvSpPr>
        <p:spPr bwMode="auto">
          <a:xfrm>
            <a:off x="2651125" y="3014663"/>
            <a:ext cx="301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Life-Cycle Costs Committed</a:t>
            </a:r>
          </a:p>
        </p:txBody>
      </p:sp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5715000" y="3792538"/>
            <a:ext cx="2508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Life-Cycle Costs Spent</a:t>
            </a:r>
          </a:p>
        </p:txBody>
      </p:sp>
      <p:sp>
        <p:nvSpPr>
          <p:cNvPr id="133129" name="AutoShape 9"/>
          <p:cNvSpPr>
            <a:spLocks noChangeAspect="1" noChangeArrowheads="1" noTextEdit="1"/>
          </p:cNvSpPr>
          <p:nvPr/>
        </p:nvSpPr>
        <p:spPr bwMode="auto">
          <a:xfrm>
            <a:off x="339725" y="1438275"/>
            <a:ext cx="8493125" cy="488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31" name="Rectangle 11"/>
          <p:cNvSpPr>
            <a:spLocks noChangeArrowheads="1"/>
          </p:cNvSpPr>
          <p:nvPr/>
        </p:nvSpPr>
        <p:spPr bwMode="auto">
          <a:xfrm>
            <a:off x="1614488" y="5483225"/>
            <a:ext cx="6640512" cy="1588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32" name="Rectangle 12"/>
          <p:cNvSpPr>
            <a:spLocks noChangeArrowheads="1"/>
          </p:cNvSpPr>
          <p:nvPr/>
        </p:nvSpPr>
        <p:spPr bwMode="auto">
          <a:xfrm>
            <a:off x="1614488" y="1944688"/>
            <a:ext cx="1587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33" name="Rectangle 13"/>
          <p:cNvSpPr>
            <a:spLocks noChangeArrowheads="1"/>
          </p:cNvSpPr>
          <p:nvPr/>
        </p:nvSpPr>
        <p:spPr bwMode="auto">
          <a:xfrm>
            <a:off x="1614488" y="1944688"/>
            <a:ext cx="6640512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34" name="Freeform 14"/>
          <p:cNvSpPr>
            <a:spLocks/>
          </p:cNvSpPr>
          <p:nvPr/>
        </p:nvSpPr>
        <p:spPr bwMode="auto">
          <a:xfrm>
            <a:off x="1614488" y="5483225"/>
            <a:ext cx="6640512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666" y="0"/>
              </a:cxn>
            </a:cxnLst>
            <a:rect l="0" t="0" r="r" b="b"/>
            <a:pathLst>
              <a:path w="666">
                <a:moveTo>
                  <a:pt x="0" y="0"/>
                </a:moveTo>
                <a:lnTo>
                  <a:pt x="0" y="0"/>
                </a:lnTo>
                <a:lnTo>
                  <a:pt x="666" y="0"/>
                </a:lnTo>
              </a:path>
            </a:pathLst>
          </a:custGeom>
          <a:noFill/>
          <a:ln w="9525">
            <a:solidFill>
              <a:srgbClr val="BBE0E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35" name="Freeform 15"/>
          <p:cNvSpPr>
            <a:spLocks/>
          </p:cNvSpPr>
          <p:nvPr/>
        </p:nvSpPr>
        <p:spPr bwMode="auto">
          <a:xfrm>
            <a:off x="1614488" y="5129213"/>
            <a:ext cx="6640512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666" y="0"/>
              </a:cxn>
            </a:cxnLst>
            <a:rect l="0" t="0" r="r" b="b"/>
            <a:pathLst>
              <a:path w="666">
                <a:moveTo>
                  <a:pt x="0" y="0"/>
                </a:moveTo>
                <a:lnTo>
                  <a:pt x="0" y="0"/>
                </a:lnTo>
                <a:lnTo>
                  <a:pt x="666" y="0"/>
                </a:lnTo>
              </a:path>
            </a:pathLst>
          </a:custGeom>
          <a:noFill/>
          <a:ln w="9525">
            <a:solidFill>
              <a:srgbClr val="BBE0E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36" name="Freeform 16"/>
          <p:cNvSpPr>
            <a:spLocks/>
          </p:cNvSpPr>
          <p:nvPr/>
        </p:nvSpPr>
        <p:spPr bwMode="auto">
          <a:xfrm>
            <a:off x="1614488" y="4775200"/>
            <a:ext cx="6640512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666" y="0"/>
              </a:cxn>
            </a:cxnLst>
            <a:rect l="0" t="0" r="r" b="b"/>
            <a:pathLst>
              <a:path w="666">
                <a:moveTo>
                  <a:pt x="0" y="0"/>
                </a:moveTo>
                <a:lnTo>
                  <a:pt x="0" y="0"/>
                </a:lnTo>
                <a:lnTo>
                  <a:pt x="666" y="0"/>
                </a:lnTo>
              </a:path>
            </a:pathLst>
          </a:custGeom>
          <a:noFill/>
          <a:ln w="9525">
            <a:solidFill>
              <a:srgbClr val="BBE0E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37" name="Freeform 17"/>
          <p:cNvSpPr>
            <a:spLocks/>
          </p:cNvSpPr>
          <p:nvPr/>
        </p:nvSpPr>
        <p:spPr bwMode="auto">
          <a:xfrm>
            <a:off x="1614488" y="4421188"/>
            <a:ext cx="6640512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666" y="0"/>
              </a:cxn>
            </a:cxnLst>
            <a:rect l="0" t="0" r="r" b="b"/>
            <a:pathLst>
              <a:path w="666">
                <a:moveTo>
                  <a:pt x="0" y="0"/>
                </a:moveTo>
                <a:lnTo>
                  <a:pt x="0" y="0"/>
                </a:lnTo>
                <a:lnTo>
                  <a:pt x="666" y="0"/>
                </a:lnTo>
              </a:path>
            </a:pathLst>
          </a:custGeom>
          <a:noFill/>
          <a:ln w="9525">
            <a:solidFill>
              <a:srgbClr val="BBE0E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38" name="Freeform 18"/>
          <p:cNvSpPr>
            <a:spLocks/>
          </p:cNvSpPr>
          <p:nvPr/>
        </p:nvSpPr>
        <p:spPr bwMode="auto">
          <a:xfrm>
            <a:off x="1614488" y="4067175"/>
            <a:ext cx="6640512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666" y="0"/>
              </a:cxn>
            </a:cxnLst>
            <a:rect l="0" t="0" r="r" b="b"/>
            <a:pathLst>
              <a:path w="666">
                <a:moveTo>
                  <a:pt x="0" y="0"/>
                </a:moveTo>
                <a:lnTo>
                  <a:pt x="0" y="0"/>
                </a:lnTo>
                <a:lnTo>
                  <a:pt x="666" y="0"/>
                </a:lnTo>
              </a:path>
            </a:pathLst>
          </a:custGeom>
          <a:noFill/>
          <a:ln w="9525">
            <a:solidFill>
              <a:srgbClr val="BBE0E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39" name="Freeform 19"/>
          <p:cNvSpPr>
            <a:spLocks/>
          </p:cNvSpPr>
          <p:nvPr/>
        </p:nvSpPr>
        <p:spPr bwMode="auto">
          <a:xfrm>
            <a:off x="1614488" y="3714750"/>
            <a:ext cx="6640512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666" y="0"/>
              </a:cxn>
            </a:cxnLst>
            <a:rect l="0" t="0" r="r" b="b"/>
            <a:pathLst>
              <a:path w="666">
                <a:moveTo>
                  <a:pt x="0" y="0"/>
                </a:moveTo>
                <a:lnTo>
                  <a:pt x="0" y="0"/>
                </a:lnTo>
                <a:lnTo>
                  <a:pt x="666" y="0"/>
                </a:lnTo>
              </a:path>
            </a:pathLst>
          </a:custGeom>
          <a:noFill/>
          <a:ln w="9525">
            <a:solidFill>
              <a:srgbClr val="BBE0E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40" name="Freeform 20"/>
          <p:cNvSpPr>
            <a:spLocks/>
          </p:cNvSpPr>
          <p:nvPr/>
        </p:nvSpPr>
        <p:spPr bwMode="auto">
          <a:xfrm>
            <a:off x="1614488" y="3360738"/>
            <a:ext cx="6640512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666" y="0"/>
              </a:cxn>
            </a:cxnLst>
            <a:rect l="0" t="0" r="r" b="b"/>
            <a:pathLst>
              <a:path w="666">
                <a:moveTo>
                  <a:pt x="0" y="0"/>
                </a:moveTo>
                <a:lnTo>
                  <a:pt x="0" y="0"/>
                </a:lnTo>
                <a:lnTo>
                  <a:pt x="666" y="0"/>
                </a:lnTo>
              </a:path>
            </a:pathLst>
          </a:custGeom>
          <a:noFill/>
          <a:ln w="9525">
            <a:solidFill>
              <a:srgbClr val="BBE0E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41" name="Freeform 21"/>
          <p:cNvSpPr>
            <a:spLocks/>
          </p:cNvSpPr>
          <p:nvPr/>
        </p:nvSpPr>
        <p:spPr bwMode="auto">
          <a:xfrm>
            <a:off x="1614488" y="3006725"/>
            <a:ext cx="6640512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666" y="0"/>
              </a:cxn>
            </a:cxnLst>
            <a:rect l="0" t="0" r="r" b="b"/>
            <a:pathLst>
              <a:path w="666">
                <a:moveTo>
                  <a:pt x="0" y="0"/>
                </a:moveTo>
                <a:lnTo>
                  <a:pt x="0" y="0"/>
                </a:lnTo>
                <a:lnTo>
                  <a:pt x="666" y="0"/>
                </a:lnTo>
              </a:path>
            </a:pathLst>
          </a:custGeom>
          <a:noFill/>
          <a:ln w="9525">
            <a:solidFill>
              <a:srgbClr val="BBE0E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42" name="Freeform 22"/>
          <p:cNvSpPr>
            <a:spLocks/>
          </p:cNvSpPr>
          <p:nvPr/>
        </p:nvSpPr>
        <p:spPr bwMode="auto">
          <a:xfrm>
            <a:off x="1614488" y="2652713"/>
            <a:ext cx="6640512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666" y="0"/>
              </a:cxn>
            </a:cxnLst>
            <a:rect l="0" t="0" r="r" b="b"/>
            <a:pathLst>
              <a:path w="666">
                <a:moveTo>
                  <a:pt x="0" y="0"/>
                </a:moveTo>
                <a:lnTo>
                  <a:pt x="0" y="0"/>
                </a:lnTo>
                <a:lnTo>
                  <a:pt x="666" y="0"/>
                </a:lnTo>
              </a:path>
            </a:pathLst>
          </a:custGeom>
          <a:noFill/>
          <a:ln w="9525">
            <a:solidFill>
              <a:srgbClr val="BBE0E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43" name="Freeform 23"/>
          <p:cNvSpPr>
            <a:spLocks/>
          </p:cNvSpPr>
          <p:nvPr/>
        </p:nvSpPr>
        <p:spPr bwMode="auto">
          <a:xfrm>
            <a:off x="1614488" y="2298700"/>
            <a:ext cx="6640512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666" y="0"/>
              </a:cxn>
            </a:cxnLst>
            <a:rect l="0" t="0" r="r" b="b"/>
            <a:pathLst>
              <a:path w="666">
                <a:moveTo>
                  <a:pt x="0" y="0"/>
                </a:moveTo>
                <a:lnTo>
                  <a:pt x="0" y="0"/>
                </a:lnTo>
                <a:lnTo>
                  <a:pt x="666" y="0"/>
                </a:lnTo>
              </a:path>
            </a:pathLst>
          </a:custGeom>
          <a:noFill/>
          <a:ln w="9525">
            <a:solidFill>
              <a:srgbClr val="BBE0E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44" name="Freeform 24"/>
          <p:cNvSpPr>
            <a:spLocks/>
          </p:cNvSpPr>
          <p:nvPr/>
        </p:nvSpPr>
        <p:spPr bwMode="auto">
          <a:xfrm>
            <a:off x="1614488" y="1944688"/>
            <a:ext cx="6640512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666" y="0"/>
              </a:cxn>
            </a:cxnLst>
            <a:rect l="0" t="0" r="r" b="b"/>
            <a:pathLst>
              <a:path w="666">
                <a:moveTo>
                  <a:pt x="0" y="0"/>
                </a:moveTo>
                <a:lnTo>
                  <a:pt x="0" y="0"/>
                </a:lnTo>
                <a:lnTo>
                  <a:pt x="666" y="0"/>
                </a:lnTo>
              </a:path>
            </a:pathLst>
          </a:custGeom>
          <a:noFill/>
          <a:ln w="9525">
            <a:solidFill>
              <a:srgbClr val="BBE0E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45" name="Rectangle 25"/>
          <p:cNvSpPr>
            <a:spLocks noChangeArrowheads="1"/>
          </p:cNvSpPr>
          <p:nvPr/>
        </p:nvSpPr>
        <p:spPr bwMode="auto">
          <a:xfrm>
            <a:off x="1614488" y="5483225"/>
            <a:ext cx="6640512" cy="1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46" name="Rectangle 26"/>
          <p:cNvSpPr>
            <a:spLocks noChangeArrowheads="1"/>
          </p:cNvSpPr>
          <p:nvPr/>
        </p:nvSpPr>
        <p:spPr bwMode="auto">
          <a:xfrm>
            <a:off x="1614488" y="1944688"/>
            <a:ext cx="1587" cy="3538537"/>
          </a:xfrm>
          <a:prstGeom prst="rect">
            <a:avLst/>
          </a:prstGeom>
          <a:noFill/>
          <a:ln w="9525">
            <a:solidFill>
              <a:srgbClr val="BBE0E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47" name="Rectangle 27"/>
          <p:cNvSpPr>
            <a:spLocks noChangeArrowheads="1"/>
          </p:cNvSpPr>
          <p:nvPr/>
        </p:nvSpPr>
        <p:spPr bwMode="auto">
          <a:xfrm>
            <a:off x="1614488" y="1943100"/>
            <a:ext cx="6640512" cy="354012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48" name="Line 28"/>
          <p:cNvSpPr>
            <a:spLocks noChangeShapeType="1"/>
          </p:cNvSpPr>
          <p:nvPr/>
        </p:nvSpPr>
        <p:spPr bwMode="auto">
          <a:xfrm flipV="1">
            <a:off x="1614488" y="1944688"/>
            <a:ext cx="0" cy="3538537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49" name="Line 29"/>
          <p:cNvSpPr>
            <a:spLocks noChangeShapeType="1"/>
          </p:cNvSpPr>
          <p:nvPr/>
        </p:nvSpPr>
        <p:spPr bwMode="auto">
          <a:xfrm flipH="1">
            <a:off x="1554163" y="5483225"/>
            <a:ext cx="60325" cy="0"/>
          </a:xfrm>
          <a:prstGeom prst="line">
            <a:avLst/>
          </a:prstGeom>
          <a:noFill/>
          <a:ln w="9525">
            <a:solidFill>
              <a:srgbClr val="BBE0E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50" name="Line 30"/>
          <p:cNvSpPr>
            <a:spLocks noChangeShapeType="1"/>
          </p:cNvSpPr>
          <p:nvPr/>
        </p:nvSpPr>
        <p:spPr bwMode="auto">
          <a:xfrm flipH="1">
            <a:off x="1554163" y="5129213"/>
            <a:ext cx="60325" cy="0"/>
          </a:xfrm>
          <a:prstGeom prst="line">
            <a:avLst/>
          </a:prstGeom>
          <a:noFill/>
          <a:ln w="9525">
            <a:solidFill>
              <a:srgbClr val="BBE0E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51" name="Line 31"/>
          <p:cNvSpPr>
            <a:spLocks noChangeShapeType="1"/>
          </p:cNvSpPr>
          <p:nvPr/>
        </p:nvSpPr>
        <p:spPr bwMode="auto">
          <a:xfrm flipH="1">
            <a:off x="1554163" y="4775200"/>
            <a:ext cx="60325" cy="0"/>
          </a:xfrm>
          <a:prstGeom prst="line">
            <a:avLst/>
          </a:prstGeom>
          <a:noFill/>
          <a:ln w="9525">
            <a:solidFill>
              <a:srgbClr val="BBE0E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52" name="Line 32"/>
          <p:cNvSpPr>
            <a:spLocks noChangeShapeType="1"/>
          </p:cNvSpPr>
          <p:nvPr/>
        </p:nvSpPr>
        <p:spPr bwMode="auto">
          <a:xfrm flipH="1">
            <a:off x="1554163" y="4421188"/>
            <a:ext cx="60325" cy="0"/>
          </a:xfrm>
          <a:prstGeom prst="line">
            <a:avLst/>
          </a:prstGeom>
          <a:noFill/>
          <a:ln w="9525">
            <a:solidFill>
              <a:srgbClr val="BBE0E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53" name="Line 33"/>
          <p:cNvSpPr>
            <a:spLocks noChangeShapeType="1"/>
          </p:cNvSpPr>
          <p:nvPr/>
        </p:nvSpPr>
        <p:spPr bwMode="auto">
          <a:xfrm flipH="1">
            <a:off x="1554163" y="4067175"/>
            <a:ext cx="60325" cy="0"/>
          </a:xfrm>
          <a:prstGeom prst="line">
            <a:avLst/>
          </a:prstGeom>
          <a:noFill/>
          <a:ln w="9525">
            <a:solidFill>
              <a:srgbClr val="BBE0E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54" name="Line 34"/>
          <p:cNvSpPr>
            <a:spLocks noChangeShapeType="1"/>
          </p:cNvSpPr>
          <p:nvPr/>
        </p:nvSpPr>
        <p:spPr bwMode="auto">
          <a:xfrm flipH="1">
            <a:off x="1554163" y="3714750"/>
            <a:ext cx="60325" cy="0"/>
          </a:xfrm>
          <a:prstGeom prst="line">
            <a:avLst/>
          </a:prstGeom>
          <a:noFill/>
          <a:ln w="9525">
            <a:solidFill>
              <a:srgbClr val="BBE0E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55" name="Line 35"/>
          <p:cNvSpPr>
            <a:spLocks noChangeShapeType="1"/>
          </p:cNvSpPr>
          <p:nvPr/>
        </p:nvSpPr>
        <p:spPr bwMode="auto">
          <a:xfrm flipH="1">
            <a:off x="1554163" y="3360738"/>
            <a:ext cx="60325" cy="0"/>
          </a:xfrm>
          <a:prstGeom prst="line">
            <a:avLst/>
          </a:prstGeom>
          <a:noFill/>
          <a:ln w="9525">
            <a:solidFill>
              <a:srgbClr val="BBE0E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56" name="Line 36"/>
          <p:cNvSpPr>
            <a:spLocks noChangeShapeType="1"/>
          </p:cNvSpPr>
          <p:nvPr/>
        </p:nvSpPr>
        <p:spPr bwMode="auto">
          <a:xfrm flipH="1">
            <a:off x="1554163" y="3006725"/>
            <a:ext cx="60325" cy="0"/>
          </a:xfrm>
          <a:prstGeom prst="line">
            <a:avLst/>
          </a:prstGeom>
          <a:noFill/>
          <a:ln w="9525">
            <a:solidFill>
              <a:srgbClr val="BBE0E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57" name="Line 37"/>
          <p:cNvSpPr>
            <a:spLocks noChangeShapeType="1"/>
          </p:cNvSpPr>
          <p:nvPr/>
        </p:nvSpPr>
        <p:spPr bwMode="auto">
          <a:xfrm flipH="1">
            <a:off x="1554163" y="2652713"/>
            <a:ext cx="60325" cy="0"/>
          </a:xfrm>
          <a:prstGeom prst="line">
            <a:avLst/>
          </a:prstGeom>
          <a:noFill/>
          <a:ln w="9525">
            <a:solidFill>
              <a:srgbClr val="BBE0E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58" name="Line 38"/>
          <p:cNvSpPr>
            <a:spLocks noChangeShapeType="1"/>
          </p:cNvSpPr>
          <p:nvPr/>
        </p:nvSpPr>
        <p:spPr bwMode="auto">
          <a:xfrm flipH="1">
            <a:off x="1554163" y="2298700"/>
            <a:ext cx="60325" cy="0"/>
          </a:xfrm>
          <a:prstGeom prst="line">
            <a:avLst/>
          </a:prstGeom>
          <a:noFill/>
          <a:ln w="9525">
            <a:solidFill>
              <a:srgbClr val="BBE0E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59" name="Line 39"/>
          <p:cNvSpPr>
            <a:spLocks noChangeShapeType="1"/>
          </p:cNvSpPr>
          <p:nvPr/>
        </p:nvSpPr>
        <p:spPr bwMode="auto">
          <a:xfrm flipH="1">
            <a:off x="1554163" y="1944688"/>
            <a:ext cx="60325" cy="0"/>
          </a:xfrm>
          <a:prstGeom prst="line">
            <a:avLst/>
          </a:prstGeom>
          <a:noFill/>
          <a:ln w="9525">
            <a:solidFill>
              <a:srgbClr val="BBE0E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60" name="Rectangle 40"/>
          <p:cNvSpPr>
            <a:spLocks noChangeArrowheads="1"/>
          </p:cNvSpPr>
          <p:nvPr/>
        </p:nvSpPr>
        <p:spPr bwMode="auto">
          <a:xfrm>
            <a:off x="1206500" y="5345113"/>
            <a:ext cx="3492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b="1">
                <a:solidFill>
                  <a:srgbClr val="000066"/>
                </a:solidFill>
              </a:rPr>
              <a:t>0%</a:t>
            </a:r>
            <a:endParaRPr lang="en-US">
              <a:solidFill>
                <a:srgbClr val="000066"/>
              </a:solidFill>
            </a:endParaRPr>
          </a:p>
        </p:txBody>
      </p:sp>
      <p:sp>
        <p:nvSpPr>
          <p:cNvPr id="133161" name="Rectangle 41"/>
          <p:cNvSpPr>
            <a:spLocks noChangeArrowheads="1"/>
          </p:cNvSpPr>
          <p:nvPr/>
        </p:nvSpPr>
        <p:spPr bwMode="auto">
          <a:xfrm>
            <a:off x="1076325" y="4991100"/>
            <a:ext cx="48418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b="1">
                <a:solidFill>
                  <a:srgbClr val="000066"/>
                </a:solidFill>
              </a:rPr>
              <a:t>10%</a:t>
            </a:r>
            <a:endParaRPr lang="en-US">
              <a:solidFill>
                <a:srgbClr val="000066"/>
              </a:solidFill>
            </a:endParaRPr>
          </a:p>
        </p:txBody>
      </p:sp>
      <p:sp>
        <p:nvSpPr>
          <p:cNvPr id="133162" name="Rectangle 42"/>
          <p:cNvSpPr>
            <a:spLocks noChangeArrowheads="1"/>
          </p:cNvSpPr>
          <p:nvPr/>
        </p:nvSpPr>
        <p:spPr bwMode="auto">
          <a:xfrm>
            <a:off x="1076325" y="4638675"/>
            <a:ext cx="48418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b="1">
                <a:solidFill>
                  <a:srgbClr val="000066"/>
                </a:solidFill>
              </a:rPr>
              <a:t>20%</a:t>
            </a:r>
            <a:endParaRPr lang="en-US">
              <a:solidFill>
                <a:srgbClr val="000066"/>
              </a:solidFill>
            </a:endParaRPr>
          </a:p>
        </p:txBody>
      </p:sp>
      <p:sp>
        <p:nvSpPr>
          <p:cNvPr id="133163" name="Rectangle 43"/>
          <p:cNvSpPr>
            <a:spLocks noChangeArrowheads="1"/>
          </p:cNvSpPr>
          <p:nvPr/>
        </p:nvSpPr>
        <p:spPr bwMode="auto">
          <a:xfrm>
            <a:off x="1076325" y="4284663"/>
            <a:ext cx="48418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b="1">
                <a:solidFill>
                  <a:srgbClr val="000066"/>
                </a:solidFill>
              </a:rPr>
              <a:t>30%</a:t>
            </a:r>
            <a:endParaRPr lang="en-US">
              <a:solidFill>
                <a:srgbClr val="000066"/>
              </a:solidFill>
            </a:endParaRPr>
          </a:p>
        </p:txBody>
      </p:sp>
      <p:sp>
        <p:nvSpPr>
          <p:cNvPr id="133164" name="Rectangle 44"/>
          <p:cNvSpPr>
            <a:spLocks noChangeArrowheads="1"/>
          </p:cNvSpPr>
          <p:nvPr/>
        </p:nvSpPr>
        <p:spPr bwMode="auto">
          <a:xfrm>
            <a:off x="1076325" y="3930650"/>
            <a:ext cx="48418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b="1">
                <a:solidFill>
                  <a:srgbClr val="000066"/>
                </a:solidFill>
              </a:rPr>
              <a:t>40%</a:t>
            </a:r>
            <a:endParaRPr lang="en-US">
              <a:solidFill>
                <a:srgbClr val="000066"/>
              </a:solidFill>
            </a:endParaRPr>
          </a:p>
        </p:txBody>
      </p:sp>
      <p:sp>
        <p:nvSpPr>
          <p:cNvPr id="133165" name="Rectangle 45"/>
          <p:cNvSpPr>
            <a:spLocks noChangeArrowheads="1"/>
          </p:cNvSpPr>
          <p:nvPr/>
        </p:nvSpPr>
        <p:spPr bwMode="auto">
          <a:xfrm>
            <a:off x="1076325" y="3576638"/>
            <a:ext cx="48418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b="1">
                <a:solidFill>
                  <a:srgbClr val="000066"/>
                </a:solidFill>
              </a:rPr>
              <a:t>50%</a:t>
            </a:r>
            <a:endParaRPr lang="en-US">
              <a:solidFill>
                <a:srgbClr val="000066"/>
              </a:solidFill>
            </a:endParaRPr>
          </a:p>
        </p:txBody>
      </p:sp>
      <p:sp>
        <p:nvSpPr>
          <p:cNvPr id="133166" name="Rectangle 46"/>
          <p:cNvSpPr>
            <a:spLocks noChangeArrowheads="1"/>
          </p:cNvSpPr>
          <p:nvPr/>
        </p:nvSpPr>
        <p:spPr bwMode="auto">
          <a:xfrm>
            <a:off x="1076325" y="3222625"/>
            <a:ext cx="48418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b="1">
                <a:solidFill>
                  <a:srgbClr val="000066"/>
                </a:solidFill>
              </a:rPr>
              <a:t>60%</a:t>
            </a:r>
            <a:endParaRPr lang="en-US">
              <a:solidFill>
                <a:srgbClr val="000066"/>
              </a:solidFill>
            </a:endParaRPr>
          </a:p>
        </p:txBody>
      </p:sp>
      <p:sp>
        <p:nvSpPr>
          <p:cNvPr id="133167" name="Rectangle 47"/>
          <p:cNvSpPr>
            <a:spLocks noChangeArrowheads="1"/>
          </p:cNvSpPr>
          <p:nvPr/>
        </p:nvSpPr>
        <p:spPr bwMode="auto">
          <a:xfrm>
            <a:off x="1076325" y="2868613"/>
            <a:ext cx="48418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b="1">
                <a:solidFill>
                  <a:srgbClr val="000066"/>
                </a:solidFill>
              </a:rPr>
              <a:t>70%</a:t>
            </a:r>
            <a:endParaRPr lang="en-US">
              <a:solidFill>
                <a:srgbClr val="000066"/>
              </a:solidFill>
            </a:endParaRPr>
          </a:p>
        </p:txBody>
      </p:sp>
      <p:sp>
        <p:nvSpPr>
          <p:cNvPr id="133168" name="Rectangle 48"/>
          <p:cNvSpPr>
            <a:spLocks noChangeArrowheads="1"/>
          </p:cNvSpPr>
          <p:nvPr/>
        </p:nvSpPr>
        <p:spPr bwMode="auto">
          <a:xfrm>
            <a:off x="1076325" y="2514600"/>
            <a:ext cx="48418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b="1">
                <a:solidFill>
                  <a:srgbClr val="000066"/>
                </a:solidFill>
              </a:rPr>
              <a:t>80%</a:t>
            </a:r>
            <a:endParaRPr lang="en-US">
              <a:solidFill>
                <a:srgbClr val="000066"/>
              </a:solidFill>
            </a:endParaRPr>
          </a:p>
        </p:txBody>
      </p:sp>
      <p:sp>
        <p:nvSpPr>
          <p:cNvPr id="133169" name="Rectangle 49"/>
          <p:cNvSpPr>
            <a:spLocks noChangeArrowheads="1"/>
          </p:cNvSpPr>
          <p:nvPr/>
        </p:nvSpPr>
        <p:spPr bwMode="auto">
          <a:xfrm>
            <a:off x="1076325" y="2160588"/>
            <a:ext cx="48418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b="1">
                <a:solidFill>
                  <a:srgbClr val="000066"/>
                </a:solidFill>
              </a:rPr>
              <a:t>90%</a:t>
            </a:r>
            <a:endParaRPr lang="en-US">
              <a:solidFill>
                <a:srgbClr val="000066"/>
              </a:solidFill>
            </a:endParaRPr>
          </a:p>
        </p:txBody>
      </p:sp>
      <p:sp>
        <p:nvSpPr>
          <p:cNvPr id="133170" name="Rectangle 50"/>
          <p:cNvSpPr>
            <a:spLocks noChangeArrowheads="1"/>
          </p:cNvSpPr>
          <p:nvPr/>
        </p:nvSpPr>
        <p:spPr bwMode="auto">
          <a:xfrm>
            <a:off x="946150" y="1806575"/>
            <a:ext cx="6191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b="1">
                <a:solidFill>
                  <a:srgbClr val="000066"/>
                </a:solidFill>
              </a:rPr>
              <a:t>100%</a:t>
            </a:r>
            <a:endParaRPr lang="en-US">
              <a:solidFill>
                <a:srgbClr val="000066"/>
              </a:solidFill>
            </a:endParaRPr>
          </a:p>
        </p:txBody>
      </p:sp>
      <p:sp>
        <p:nvSpPr>
          <p:cNvPr id="133171" name="Line 51"/>
          <p:cNvSpPr>
            <a:spLocks noChangeShapeType="1"/>
          </p:cNvSpPr>
          <p:nvPr/>
        </p:nvSpPr>
        <p:spPr bwMode="auto">
          <a:xfrm>
            <a:off x="1614488" y="5483225"/>
            <a:ext cx="6640512" cy="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72" name="Line 52"/>
          <p:cNvSpPr>
            <a:spLocks noChangeShapeType="1"/>
          </p:cNvSpPr>
          <p:nvPr/>
        </p:nvSpPr>
        <p:spPr bwMode="auto">
          <a:xfrm>
            <a:off x="1614488" y="5438775"/>
            <a:ext cx="0" cy="58738"/>
          </a:xfrm>
          <a:prstGeom prst="line">
            <a:avLst/>
          </a:prstGeom>
          <a:noFill/>
          <a:ln w="9525">
            <a:solidFill>
              <a:srgbClr val="BBE0E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73" name="Line 53"/>
          <p:cNvSpPr>
            <a:spLocks noChangeShapeType="1"/>
          </p:cNvSpPr>
          <p:nvPr/>
        </p:nvSpPr>
        <p:spPr bwMode="auto">
          <a:xfrm>
            <a:off x="2720975" y="5483225"/>
            <a:ext cx="0" cy="58738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74" name="Line 54"/>
          <p:cNvSpPr>
            <a:spLocks noChangeShapeType="1"/>
          </p:cNvSpPr>
          <p:nvPr/>
        </p:nvSpPr>
        <p:spPr bwMode="auto">
          <a:xfrm>
            <a:off x="3827463" y="5483225"/>
            <a:ext cx="0" cy="58738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75" name="Line 55"/>
          <p:cNvSpPr>
            <a:spLocks noChangeShapeType="1"/>
          </p:cNvSpPr>
          <p:nvPr/>
        </p:nvSpPr>
        <p:spPr bwMode="auto">
          <a:xfrm>
            <a:off x="4933950" y="5483225"/>
            <a:ext cx="0" cy="58738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76" name="Line 56"/>
          <p:cNvSpPr>
            <a:spLocks noChangeShapeType="1"/>
          </p:cNvSpPr>
          <p:nvPr/>
        </p:nvSpPr>
        <p:spPr bwMode="auto">
          <a:xfrm>
            <a:off x="6042025" y="5483225"/>
            <a:ext cx="0" cy="58738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77" name="Line 57"/>
          <p:cNvSpPr>
            <a:spLocks noChangeShapeType="1"/>
          </p:cNvSpPr>
          <p:nvPr/>
        </p:nvSpPr>
        <p:spPr bwMode="auto">
          <a:xfrm>
            <a:off x="7148513" y="5483225"/>
            <a:ext cx="0" cy="58738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78" name="Line 58"/>
          <p:cNvSpPr>
            <a:spLocks noChangeShapeType="1"/>
          </p:cNvSpPr>
          <p:nvPr/>
        </p:nvSpPr>
        <p:spPr bwMode="auto">
          <a:xfrm>
            <a:off x="8255000" y="5483225"/>
            <a:ext cx="0" cy="58738"/>
          </a:xfrm>
          <a:prstGeom prst="line">
            <a:avLst/>
          </a:prstGeom>
          <a:noFill/>
          <a:ln w="9525">
            <a:solidFill>
              <a:srgbClr val="BBE0E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79" name="Rectangle 59"/>
          <p:cNvSpPr>
            <a:spLocks noChangeArrowheads="1"/>
          </p:cNvSpPr>
          <p:nvPr/>
        </p:nvSpPr>
        <p:spPr bwMode="auto">
          <a:xfrm>
            <a:off x="1973263" y="5581650"/>
            <a:ext cx="3825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solidFill>
                  <a:srgbClr val="000066"/>
                </a:solidFill>
                <a:latin typeface="Arial Narrow" pitchFamily="34" charset="0"/>
              </a:rPr>
              <a:t>Need</a:t>
            </a:r>
            <a:endParaRPr lang="en-US">
              <a:solidFill>
                <a:srgbClr val="000066"/>
              </a:solidFill>
            </a:endParaRPr>
          </a:p>
        </p:txBody>
      </p:sp>
      <p:sp>
        <p:nvSpPr>
          <p:cNvPr id="133180" name="Rectangle 60"/>
          <p:cNvSpPr>
            <a:spLocks noChangeArrowheads="1"/>
          </p:cNvSpPr>
          <p:nvPr/>
        </p:nvSpPr>
        <p:spPr bwMode="auto">
          <a:xfrm>
            <a:off x="1693863" y="5818188"/>
            <a:ext cx="9223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solidFill>
                  <a:srgbClr val="000066"/>
                </a:solidFill>
                <a:latin typeface="Arial Narrow" pitchFamily="34" charset="0"/>
              </a:rPr>
              <a:t>Assessment</a:t>
            </a:r>
            <a:endParaRPr lang="en-US">
              <a:solidFill>
                <a:srgbClr val="000066"/>
              </a:solidFill>
            </a:endParaRPr>
          </a:p>
        </p:txBody>
      </p:sp>
      <p:sp>
        <p:nvSpPr>
          <p:cNvPr id="133181" name="Rectangle 61"/>
          <p:cNvSpPr>
            <a:spLocks noChangeArrowheads="1"/>
          </p:cNvSpPr>
          <p:nvPr/>
        </p:nvSpPr>
        <p:spPr bwMode="auto">
          <a:xfrm>
            <a:off x="2841625" y="5581650"/>
            <a:ext cx="850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solidFill>
                  <a:srgbClr val="000066"/>
                </a:solidFill>
                <a:latin typeface="Arial Narrow" pitchFamily="34" charset="0"/>
              </a:rPr>
              <a:t>Conceptual</a:t>
            </a:r>
            <a:endParaRPr lang="en-US">
              <a:solidFill>
                <a:srgbClr val="000066"/>
              </a:solidFill>
            </a:endParaRPr>
          </a:p>
        </p:txBody>
      </p:sp>
      <p:sp>
        <p:nvSpPr>
          <p:cNvPr id="133182" name="Rectangle 62"/>
          <p:cNvSpPr>
            <a:spLocks noChangeArrowheads="1"/>
          </p:cNvSpPr>
          <p:nvPr/>
        </p:nvSpPr>
        <p:spPr bwMode="auto">
          <a:xfrm>
            <a:off x="3009900" y="5818188"/>
            <a:ext cx="5207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solidFill>
                  <a:srgbClr val="000066"/>
                </a:solidFill>
                <a:latin typeface="Arial Narrow" pitchFamily="34" charset="0"/>
              </a:rPr>
              <a:t>Design</a:t>
            </a:r>
            <a:endParaRPr lang="en-US">
              <a:solidFill>
                <a:srgbClr val="000066"/>
              </a:solidFill>
            </a:endParaRPr>
          </a:p>
        </p:txBody>
      </p:sp>
      <p:sp>
        <p:nvSpPr>
          <p:cNvPr id="133183" name="Rectangle 63"/>
          <p:cNvSpPr>
            <a:spLocks noChangeArrowheads="1"/>
          </p:cNvSpPr>
          <p:nvPr/>
        </p:nvSpPr>
        <p:spPr bwMode="auto">
          <a:xfrm>
            <a:off x="4076700" y="5581650"/>
            <a:ext cx="608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solidFill>
                  <a:srgbClr val="000066"/>
                </a:solidFill>
                <a:latin typeface="Arial Narrow" pitchFamily="34" charset="0"/>
              </a:rPr>
              <a:t>Detailed</a:t>
            </a:r>
            <a:endParaRPr lang="en-US">
              <a:solidFill>
                <a:srgbClr val="000066"/>
              </a:solidFill>
            </a:endParaRPr>
          </a:p>
        </p:txBody>
      </p:sp>
      <p:sp>
        <p:nvSpPr>
          <p:cNvPr id="133184" name="Rectangle 64"/>
          <p:cNvSpPr>
            <a:spLocks noChangeArrowheads="1"/>
          </p:cNvSpPr>
          <p:nvPr/>
        </p:nvSpPr>
        <p:spPr bwMode="auto">
          <a:xfrm>
            <a:off x="4116388" y="5818188"/>
            <a:ext cx="5207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solidFill>
                  <a:srgbClr val="000066"/>
                </a:solidFill>
                <a:latin typeface="Arial Narrow" pitchFamily="34" charset="0"/>
              </a:rPr>
              <a:t>Design</a:t>
            </a:r>
            <a:endParaRPr lang="en-US">
              <a:solidFill>
                <a:srgbClr val="000066"/>
              </a:solidFill>
            </a:endParaRPr>
          </a:p>
        </p:txBody>
      </p:sp>
      <p:sp>
        <p:nvSpPr>
          <p:cNvPr id="133185" name="Rectangle 65"/>
          <p:cNvSpPr>
            <a:spLocks noChangeArrowheads="1"/>
          </p:cNvSpPr>
          <p:nvPr/>
        </p:nvSpPr>
        <p:spPr bwMode="auto">
          <a:xfrm>
            <a:off x="5084763" y="5581650"/>
            <a:ext cx="8239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solidFill>
                  <a:srgbClr val="000066"/>
                </a:solidFill>
                <a:latin typeface="Arial Narrow" pitchFamily="34" charset="0"/>
              </a:rPr>
              <a:t>Production</a:t>
            </a:r>
            <a:endParaRPr lang="en-US">
              <a:solidFill>
                <a:srgbClr val="000066"/>
              </a:solidFill>
            </a:endParaRPr>
          </a:p>
        </p:txBody>
      </p:sp>
      <p:sp>
        <p:nvSpPr>
          <p:cNvPr id="133186" name="Rectangle 66"/>
          <p:cNvSpPr>
            <a:spLocks noChangeArrowheads="1"/>
          </p:cNvSpPr>
          <p:nvPr/>
        </p:nvSpPr>
        <p:spPr bwMode="auto">
          <a:xfrm>
            <a:off x="4984750" y="5818188"/>
            <a:ext cx="10144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solidFill>
                  <a:srgbClr val="000066"/>
                </a:solidFill>
                <a:latin typeface="Arial Narrow" pitchFamily="34" charset="0"/>
              </a:rPr>
              <a:t>/Construction</a:t>
            </a:r>
            <a:endParaRPr lang="en-US">
              <a:solidFill>
                <a:srgbClr val="000066"/>
              </a:solidFill>
            </a:endParaRPr>
          </a:p>
        </p:txBody>
      </p:sp>
      <p:sp>
        <p:nvSpPr>
          <p:cNvPr id="133187" name="Rectangle 67"/>
          <p:cNvSpPr>
            <a:spLocks noChangeArrowheads="1"/>
          </p:cNvSpPr>
          <p:nvPr/>
        </p:nvSpPr>
        <p:spPr bwMode="auto">
          <a:xfrm>
            <a:off x="6161088" y="5581650"/>
            <a:ext cx="8683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solidFill>
                  <a:srgbClr val="000066"/>
                </a:solidFill>
                <a:latin typeface="Arial Narrow" pitchFamily="34" charset="0"/>
              </a:rPr>
              <a:t>Operational</a:t>
            </a:r>
            <a:endParaRPr lang="en-US">
              <a:solidFill>
                <a:srgbClr val="000066"/>
              </a:solidFill>
            </a:endParaRPr>
          </a:p>
        </p:txBody>
      </p:sp>
      <p:sp>
        <p:nvSpPr>
          <p:cNvPr id="133188" name="Rectangle 68"/>
          <p:cNvSpPr>
            <a:spLocks noChangeArrowheads="1"/>
          </p:cNvSpPr>
          <p:nvPr/>
        </p:nvSpPr>
        <p:spPr bwMode="auto">
          <a:xfrm>
            <a:off x="6440488" y="5818188"/>
            <a:ext cx="33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solidFill>
                  <a:srgbClr val="000066"/>
                </a:solidFill>
                <a:latin typeface="Arial Narrow" pitchFamily="34" charset="0"/>
              </a:rPr>
              <a:t>/Use</a:t>
            </a:r>
            <a:endParaRPr lang="en-US">
              <a:solidFill>
                <a:srgbClr val="000066"/>
              </a:solidFill>
            </a:endParaRPr>
          </a:p>
        </p:txBody>
      </p:sp>
      <p:sp>
        <p:nvSpPr>
          <p:cNvPr id="133189" name="Rectangle 69"/>
          <p:cNvSpPr>
            <a:spLocks noChangeArrowheads="1"/>
          </p:cNvSpPr>
          <p:nvPr/>
        </p:nvSpPr>
        <p:spPr bwMode="auto">
          <a:xfrm>
            <a:off x="7407275" y="5581650"/>
            <a:ext cx="5984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solidFill>
                  <a:srgbClr val="000066"/>
                </a:solidFill>
                <a:latin typeface="Arial Narrow" pitchFamily="34" charset="0"/>
              </a:rPr>
              <a:t>Decline/</a:t>
            </a:r>
            <a:endParaRPr lang="en-US">
              <a:solidFill>
                <a:srgbClr val="000066"/>
              </a:solidFill>
            </a:endParaRPr>
          </a:p>
        </p:txBody>
      </p:sp>
      <p:sp>
        <p:nvSpPr>
          <p:cNvPr id="133190" name="Rectangle 70"/>
          <p:cNvSpPr>
            <a:spLocks noChangeArrowheads="1"/>
          </p:cNvSpPr>
          <p:nvPr/>
        </p:nvSpPr>
        <p:spPr bwMode="auto">
          <a:xfrm>
            <a:off x="7297738" y="5818188"/>
            <a:ext cx="8159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solidFill>
                  <a:srgbClr val="000066"/>
                </a:solidFill>
                <a:latin typeface="Arial Narrow" pitchFamily="34" charset="0"/>
              </a:rPr>
              <a:t>Retirement</a:t>
            </a:r>
            <a:endParaRPr lang="en-US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advClick="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52619" y="404149"/>
            <a:ext cx="7550150" cy="984250"/>
          </a:xfrm>
        </p:spPr>
        <p:txBody>
          <a:bodyPr/>
          <a:lstStyle/>
          <a:p>
            <a:r>
              <a:rPr lang="en-US" sz="3600" dirty="0"/>
              <a:t>Cost/Ease of Design Changes in </a:t>
            </a:r>
            <a:br>
              <a:rPr lang="en-US" sz="3600" dirty="0"/>
            </a:br>
            <a:r>
              <a:rPr lang="en-US" sz="3600" dirty="0"/>
              <a:t>Product Life-Cycle</a:t>
            </a:r>
            <a:r>
              <a:rPr lang="en-US" sz="2400" dirty="0">
                <a:solidFill>
                  <a:schemeClr val="folHlink"/>
                </a:solidFill>
              </a:rPr>
              <a:t> 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Clr>
                <a:schemeClr val="bg1"/>
              </a:buClr>
            </a:pPr>
            <a:endParaRPr lang="en-US" sz="28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1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/>
              <a:t>Copyright Oxford University Press 2020</a:t>
            </a:r>
            <a:endParaRPr lang="en-US" dirty="0"/>
          </a:p>
        </p:txBody>
      </p:sp>
      <p:sp>
        <p:nvSpPr>
          <p:cNvPr id="135173" name="Freeform 5"/>
          <p:cNvSpPr>
            <a:spLocks/>
          </p:cNvSpPr>
          <p:nvPr/>
        </p:nvSpPr>
        <p:spPr bwMode="auto">
          <a:xfrm>
            <a:off x="1614488" y="1958975"/>
            <a:ext cx="6615112" cy="3581400"/>
          </a:xfrm>
          <a:custGeom>
            <a:avLst/>
            <a:gdLst/>
            <a:ahLst/>
            <a:cxnLst>
              <a:cxn ang="0">
                <a:pos x="0" y="2263"/>
              </a:cxn>
              <a:cxn ang="0">
                <a:pos x="341" y="2263"/>
              </a:cxn>
              <a:cxn ang="0">
                <a:pos x="693" y="2222"/>
              </a:cxn>
              <a:cxn ang="0">
                <a:pos x="1058" y="2181"/>
              </a:cxn>
              <a:cxn ang="0">
                <a:pos x="1387" y="2110"/>
              </a:cxn>
              <a:cxn ang="0">
                <a:pos x="1716" y="2005"/>
              </a:cxn>
              <a:cxn ang="0">
                <a:pos x="2086" y="1816"/>
              </a:cxn>
              <a:cxn ang="0">
                <a:pos x="2410" y="1505"/>
              </a:cxn>
              <a:cxn ang="0">
                <a:pos x="2792" y="635"/>
              </a:cxn>
              <a:cxn ang="0">
                <a:pos x="3105" y="223"/>
              </a:cxn>
              <a:cxn ang="0">
                <a:pos x="3355" y="105"/>
              </a:cxn>
              <a:cxn ang="0">
                <a:pos x="3632" y="53"/>
              </a:cxn>
              <a:cxn ang="0">
                <a:pos x="4167" y="0"/>
              </a:cxn>
            </a:cxnLst>
            <a:rect l="0" t="0" r="r" b="b"/>
            <a:pathLst>
              <a:path w="4167" h="2270">
                <a:moveTo>
                  <a:pt x="0" y="2263"/>
                </a:moveTo>
                <a:cubicBezTo>
                  <a:pt x="113" y="2266"/>
                  <a:pt x="226" y="2270"/>
                  <a:pt x="341" y="2263"/>
                </a:cubicBezTo>
                <a:cubicBezTo>
                  <a:pt x="456" y="2256"/>
                  <a:pt x="574" y="2236"/>
                  <a:pt x="693" y="2222"/>
                </a:cubicBezTo>
                <a:cubicBezTo>
                  <a:pt x="812" y="2208"/>
                  <a:pt x="942" y="2200"/>
                  <a:pt x="1058" y="2181"/>
                </a:cubicBezTo>
                <a:cubicBezTo>
                  <a:pt x="1174" y="2162"/>
                  <a:pt x="1277" y="2139"/>
                  <a:pt x="1387" y="2110"/>
                </a:cubicBezTo>
                <a:cubicBezTo>
                  <a:pt x="1497" y="2081"/>
                  <a:pt x="1599" y="2054"/>
                  <a:pt x="1716" y="2005"/>
                </a:cubicBezTo>
                <a:cubicBezTo>
                  <a:pt x="1833" y="1956"/>
                  <a:pt x="1970" y="1899"/>
                  <a:pt x="2086" y="1816"/>
                </a:cubicBezTo>
                <a:cubicBezTo>
                  <a:pt x="2202" y="1733"/>
                  <a:pt x="2292" y="1702"/>
                  <a:pt x="2410" y="1505"/>
                </a:cubicBezTo>
                <a:cubicBezTo>
                  <a:pt x="2528" y="1308"/>
                  <a:pt x="2676" y="849"/>
                  <a:pt x="2792" y="635"/>
                </a:cubicBezTo>
                <a:cubicBezTo>
                  <a:pt x="2908" y="421"/>
                  <a:pt x="3011" y="311"/>
                  <a:pt x="3105" y="223"/>
                </a:cubicBezTo>
                <a:cubicBezTo>
                  <a:pt x="3198" y="134"/>
                  <a:pt x="3267" y="133"/>
                  <a:pt x="3355" y="105"/>
                </a:cubicBezTo>
                <a:cubicBezTo>
                  <a:pt x="3443" y="77"/>
                  <a:pt x="3497" y="70"/>
                  <a:pt x="3632" y="53"/>
                </a:cubicBezTo>
                <a:cubicBezTo>
                  <a:pt x="3767" y="36"/>
                  <a:pt x="4056" y="11"/>
                  <a:pt x="4167" y="0"/>
                </a:cubicBezTo>
              </a:path>
            </a:pathLst>
          </a:custGeom>
          <a:noFill/>
          <a:ln w="38100" cap="flat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5174" name="Text Box 6"/>
          <p:cNvSpPr txBox="1">
            <a:spLocks noChangeArrowheads="1"/>
          </p:cNvSpPr>
          <p:nvPr/>
        </p:nvSpPr>
        <p:spPr bwMode="auto">
          <a:xfrm>
            <a:off x="1792288" y="2343150"/>
            <a:ext cx="2711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Ease of Design Changes</a:t>
            </a:r>
          </a:p>
        </p:txBody>
      </p:sp>
      <p:sp>
        <p:nvSpPr>
          <p:cNvPr id="135175" name="Text Box 7"/>
          <p:cNvSpPr txBox="1">
            <a:spLocks noChangeArrowheads="1"/>
          </p:cNvSpPr>
          <p:nvPr/>
        </p:nvSpPr>
        <p:spPr bwMode="auto">
          <a:xfrm>
            <a:off x="5868988" y="3386138"/>
            <a:ext cx="2660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Cost of Design Changes</a:t>
            </a:r>
          </a:p>
        </p:txBody>
      </p:sp>
      <p:sp>
        <p:nvSpPr>
          <p:cNvPr id="135176" name="Freeform 8"/>
          <p:cNvSpPr>
            <a:spLocks/>
          </p:cNvSpPr>
          <p:nvPr/>
        </p:nvSpPr>
        <p:spPr bwMode="auto">
          <a:xfrm>
            <a:off x="1633538" y="1933575"/>
            <a:ext cx="6615112" cy="3603625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341" y="7"/>
              </a:cxn>
              <a:cxn ang="0">
                <a:pos x="693" y="48"/>
              </a:cxn>
              <a:cxn ang="0">
                <a:pos x="1058" y="89"/>
              </a:cxn>
              <a:cxn ang="0">
                <a:pos x="1387" y="160"/>
              </a:cxn>
              <a:cxn ang="0">
                <a:pos x="1716" y="265"/>
              </a:cxn>
              <a:cxn ang="0">
                <a:pos x="2086" y="454"/>
              </a:cxn>
              <a:cxn ang="0">
                <a:pos x="2410" y="765"/>
              </a:cxn>
              <a:cxn ang="0">
                <a:pos x="2792" y="1635"/>
              </a:cxn>
              <a:cxn ang="0">
                <a:pos x="3128" y="2023"/>
              </a:cxn>
              <a:cxn ang="0">
                <a:pos x="3336" y="2141"/>
              </a:cxn>
              <a:cxn ang="0">
                <a:pos x="3632" y="2217"/>
              </a:cxn>
              <a:cxn ang="0">
                <a:pos x="4167" y="2270"/>
              </a:cxn>
            </a:cxnLst>
            <a:rect l="0" t="0" r="r" b="b"/>
            <a:pathLst>
              <a:path w="4167" h="2270">
                <a:moveTo>
                  <a:pt x="0" y="7"/>
                </a:moveTo>
                <a:cubicBezTo>
                  <a:pt x="113" y="4"/>
                  <a:pt x="226" y="0"/>
                  <a:pt x="341" y="7"/>
                </a:cubicBezTo>
                <a:cubicBezTo>
                  <a:pt x="456" y="14"/>
                  <a:pt x="574" y="34"/>
                  <a:pt x="693" y="48"/>
                </a:cubicBezTo>
                <a:cubicBezTo>
                  <a:pt x="812" y="62"/>
                  <a:pt x="942" y="70"/>
                  <a:pt x="1058" y="89"/>
                </a:cubicBezTo>
                <a:cubicBezTo>
                  <a:pt x="1174" y="108"/>
                  <a:pt x="1277" y="131"/>
                  <a:pt x="1387" y="160"/>
                </a:cubicBezTo>
                <a:cubicBezTo>
                  <a:pt x="1497" y="189"/>
                  <a:pt x="1599" y="216"/>
                  <a:pt x="1716" y="265"/>
                </a:cubicBezTo>
                <a:cubicBezTo>
                  <a:pt x="1833" y="314"/>
                  <a:pt x="1970" y="371"/>
                  <a:pt x="2086" y="454"/>
                </a:cubicBezTo>
                <a:cubicBezTo>
                  <a:pt x="2202" y="537"/>
                  <a:pt x="2292" y="568"/>
                  <a:pt x="2410" y="765"/>
                </a:cubicBezTo>
                <a:cubicBezTo>
                  <a:pt x="2528" y="962"/>
                  <a:pt x="2672" y="1425"/>
                  <a:pt x="2792" y="1635"/>
                </a:cubicBezTo>
                <a:cubicBezTo>
                  <a:pt x="2912" y="1845"/>
                  <a:pt x="3037" y="1939"/>
                  <a:pt x="3128" y="2023"/>
                </a:cubicBezTo>
                <a:cubicBezTo>
                  <a:pt x="3239" y="2078"/>
                  <a:pt x="3252" y="2109"/>
                  <a:pt x="3336" y="2141"/>
                </a:cubicBezTo>
                <a:cubicBezTo>
                  <a:pt x="3420" y="2173"/>
                  <a:pt x="3494" y="2196"/>
                  <a:pt x="3632" y="2217"/>
                </a:cubicBezTo>
                <a:cubicBezTo>
                  <a:pt x="3770" y="2238"/>
                  <a:pt x="4056" y="2259"/>
                  <a:pt x="4167" y="2270"/>
                </a:cubicBezTo>
              </a:path>
            </a:pathLst>
          </a:custGeom>
          <a:noFill/>
          <a:ln w="38100" cap="flat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35178" name="Group 10"/>
          <p:cNvGrpSpPr>
            <a:grpSpLocks noChangeAspect="1"/>
          </p:cNvGrpSpPr>
          <p:nvPr/>
        </p:nvGrpSpPr>
        <p:grpSpPr bwMode="auto">
          <a:xfrm>
            <a:off x="328613" y="1581150"/>
            <a:ext cx="8504237" cy="4735513"/>
            <a:chOff x="207" y="996"/>
            <a:chExt cx="5357" cy="2983"/>
          </a:xfrm>
        </p:grpSpPr>
        <p:sp>
          <p:nvSpPr>
            <p:cNvPr id="135177" name="AutoShape 9"/>
            <p:cNvSpPr>
              <a:spLocks noChangeAspect="1" noChangeArrowheads="1" noTextEdit="1"/>
            </p:cNvSpPr>
            <p:nvPr/>
          </p:nvSpPr>
          <p:spPr bwMode="auto">
            <a:xfrm>
              <a:off x="207" y="996"/>
              <a:ext cx="5357" cy="2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179" name="Rectangle 11"/>
            <p:cNvSpPr>
              <a:spLocks noChangeArrowheads="1"/>
            </p:cNvSpPr>
            <p:nvPr/>
          </p:nvSpPr>
          <p:spPr bwMode="auto">
            <a:xfrm>
              <a:off x="1017" y="3489"/>
              <a:ext cx="4183" cy="1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180" name="Rectangle 12"/>
            <p:cNvSpPr>
              <a:spLocks noChangeArrowheads="1"/>
            </p:cNvSpPr>
            <p:nvPr/>
          </p:nvSpPr>
          <p:spPr bwMode="auto">
            <a:xfrm>
              <a:off x="1017" y="1228"/>
              <a:ext cx="1" cy="2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181" name="Rectangle 13"/>
            <p:cNvSpPr>
              <a:spLocks noChangeArrowheads="1"/>
            </p:cNvSpPr>
            <p:nvPr/>
          </p:nvSpPr>
          <p:spPr bwMode="auto">
            <a:xfrm>
              <a:off x="1017" y="1228"/>
              <a:ext cx="4183" cy="2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182" name="Freeform 14"/>
            <p:cNvSpPr>
              <a:spLocks/>
            </p:cNvSpPr>
            <p:nvPr/>
          </p:nvSpPr>
          <p:spPr bwMode="auto">
            <a:xfrm>
              <a:off x="1017" y="3489"/>
              <a:ext cx="4183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66" y="0"/>
                </a:cxn>
              </a:cxnLst>
              <a:rect l="0" t="0" r="r" b="b"/>
              <a:pathLst>
                <a:path w="666">
                  <a:moveTo>
                    <a:pt x="0" y="0"/>
                  </a:moveTo>
                  <a:lnTo>
                    <a:pt x="0" y="0"/>
                  </a:lnTo>
                  <a:lnTo>
                    <a:pt x="666" y="0"/>
                  </a:lnTo>
                </a:path>
              </a:pathLst>
            </a:custGeom>
            <a:noFill/>
            <a:ln w="9525">
              <a:solidFill>
                <a:srgbClr val="BBE0E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183" name="Freeform 15"/>
            <p:cNvSpPr>
              <a:spLocks/>
            </p:cNvSpPr>
            <p:nvPr/>
          </p:nvSpPr>
          <p:spPr bwMode="auto">
            <a:xfrm>
              <a:off x="1017" y="3263"/>
              <a:ext cx="4183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66" y="0"/>
                </a:cxn>
              </a:cxnLst>
              <a:rect l="0" t="0" r="r" b="b"/>
              <a:pathLst>
                <a:path w="666">
                  <a:moveTo>
                    <a:pt x="0" y="0"/>
                  </a:moveTo>
                  <a:lnTo>
                    <a:pt x="0" y="0"/>
                  </a:lnTo>
                  <a:lnTo>
                    <a:pt x="666" y="0"/>
                  </a:lnTo>
                </a:path>
              </a:pathLst>
            </a:custGeom>
            <a:noFill/>
            <a:ln w="9525">
              <a:solidFill>
                <a:srgbClr val="BBE0E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184" name="Freeform 16"/>
            <p:cNvSpPr>
              <a:spLocks/>
            </p:cNvSpPr>
            <p:nvPr/>
          </p:nvSpPr>
          <p:spPr bwMode="auto">
            <a:xfrm>
              <a:off x="1017" y="3037"/>
              <a:ext cx="4183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66" y="0"/>
                </a:cxn>
              </a:cxnLst>
              <a:rect l="0" t="0" r="r" b="b"/>
              <a:pathLst>
                <a:path w="666">
                  <a:moveTo>
                    <a:pt x="0" y="0"/>
                  </a:moveTo>
                  <a:lnTo>
                    <a:pt x="0" y="0"/>
                  </a:lnTo>
                  <a:lnTo>
                    <a:pt x="666" y="0"/>
                  </a:lnTo>
                </a:path>
              </a:pathLst>
            </a:custGeom>
            <a:noFill/>
            <a:ln w="9525">
              <a:solidFill>
                <a:srgbClr val="BBE0E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185" name="Freeform 17"/>
            <p:cNvSpPr>
              <a:spLocks/>
            </p:cNvSpPr>
            <p:nvPr/>
          </p:nvSpPr>
          <p:spPr bwMode="auto">
            <a:xfrm>
              <a:off x="1017" y="2811"/>
              <a:ext cx="4183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66" y="0"/>
                </a:cxn>
              </a:cxnLst>
              <a:rect l="0" t="0" r="r" b="b"/>
              <a:pathLst>
                <a:path w="666">
                  <a:moveTo>
                    <a:pt x="0" y="0"/>
                  </a:moveTo>
                  <a:lnTo>
                    <a:pt x="0" y="0"/>
                  </a:lnTo>
                  <a:lnTo>
                    <a:pt x="666" y="0"/>
                  </a:lnTo>
                </a:path>
              </a:pathLst>
            </a:custGeom>
            <a:noFill/>
            <a:ln w="9525">
              <a:solidFill>
                <a:srgbClr val="BBE0E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186" name="Freeform 18"/>
            <p:cNvSpPr>
              <a:spLocks/>
            </p:cNvSpPr>
            <p:nvPr/>
          </p:nvSpPr>
          <p:spPr bwMode="auto">
            <a:xfrm>
              <a:off x="1017" y="2585"/>
              <a:ext cx="4183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66" y="0"/>
                </a:cxn>
              </a:cxnLst>
              <a:rect l="0" t="0" r="r" b="b"/>
              <a:pathLst>
                <a:path w="666">
                  <a:moveTo>
                    <a:pt x="0" y="0"/>
                  </a:moveTo>
                  <a:lnTo>
                    <a:pt x="0" y="0"/>
                  </a:lnTo>
                  <a:lnTo>
                    <a:pt x="666" y="0"/>
                  </a:lnTo>
                </a:path>
              </a:pathLst>
            </a:custGeom>
            <a:noFill/>
            <a:ln w="9525">
              <a:solidFill>
                <a:srgbClr val="BBE0E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187" name="Freeform 19"/>
            <p:cNvSpPr>
              <a:spLocks/>
            </p:cNvSpPr>
            <p:nvPr/>
          </p:nvSpPr>
          <p:spPr bwMode="auto">
            <a:xfrm>
              <a:off x="1017" y="2359"/>
              <a:ext cx="4183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66" y="0"/>
                </a:cxn>
              </a:cxnLst>
              <a:rect l="0" t="0" r="r" b="b"/>
              <a:pathLst>
                <a:path w="666">
                  <a:moveTo>
                    <a:pt x="0" y="0"/>
                  </a:moveTo>
                  <a:lnTo>
                    <a:pt x="0" y="0"/>
                  </a:lnTo>
                  <a:lnTo>
                    <a:pt x="666" y="0"/>
                  </a:lnTo>
                </a:path>
              </a:pathLst>
            </a:custGeom>
            <a:noFill/>
            <a:ln w="9525">
              <a:solidFill>
                <a:srgbClr val="BBE0E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188" name="Freeform 20"/>
            <p:cNvSpPr>
              <a:spLocks/>
            </p:cNvSpPr>
            <p:nvPr/>
          </p:nvSpPr>
          <p:spPr bwMode="auto">
            <a:xfrm>
              <a:off x="1017" y="2133"/>
              <a:ext cx="4183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66" y="0"/>
                </a:cxn>
              </a:cxnLst>
              <a:rect l="0" t="0" r="r" b="b"/>
              <a:pathLst>
                <a:path w="666">
                  <a:moveTo>
                    <a:pt x="0" y="0"/>
                  </a:moveTo>
                  <a:lnTo>
                    <a:pt x="0" y="0"/>
                  </a:lnTo>
                  <a:lnTo>
                    <a:pt x="666" y="0"/>
                  </a:lnTo>
                </a:path>
              </a:pathLst>
            </a:custGeom>
            <a:noFill/>
            <a:ln w="9525">
              <a:solidFill>
                <a:srgbClr val="BBE0E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189" name="Freeform 21"/>
            <p:cNvSpPr>
              <a:spLocks/>
            </p:cNvSpPr>
            <p:nvPr/>
          </p:nvSpPr>
          <p:spPr bwMode="auto">
            <a:xfrm>
              <a:off x="1017" y="1907"/>
              <a:ext cx="4183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66" y="0"/>
                </a:cxn>
              </a:cxnLst>
              <a:rect l="0" t="0" r="r" b="b"/>
              <a:pathLst>
                <a:path w="666">
                  <a:moveTo>
                    <a:pt x="0" y="0"/>
                  </a:moveTo>
                  <a:lnTo>
                    <a:pt x="0" y="0"/>
                  </a:lnTo>
                  <a:lnTo>
                    <a:pt x="666" y="0"/>
                  </a:lnTo>
                </a:path>
              </a:pathLst>
            </a:custGeom>
            <a:noFill/>
            <a:ln w="9525">
              <a:solidFill>
                <a:srgbClr val="BBE0E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190" name="Freeform 22"/>
            <p:cNvSpPr>
              <a:spLocks/>
            </p:cNvSpPr>
            <p:nvPr/>
          </p:nvSpPr>
          <p:spPr bwMode="auto">
            <a:xfrm>
              <a:off x="1017" y="1681"/>
              <a:ext cx="4183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66" y="0"/>
                </a:cxn>
              </a:cxnLst>
              <a:rect l="0" t="0" r="r" b="b"/>
              <a:pathLst>
                <a:path w="666">
                  <a:moveTo>
                    <a:pt x="0" y="0"/>
                  </a:moveTo>
                  <a:lnTo>
                    <a:pt x="0" y="0"/>
                  </a:lnTo>
                  <a:lnTo>
                    <a:pt x="666" y="0"/>
                  </a:lnTo>
                </a:path>
              </a:pathLst>
            </a:custGeom>
            <a:noFill/>
            <a:ln w="9525">
              <a:solidFill>
                <a:srgbClr val="BBE0E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191" name="Freeform 23"/>
            <p:cNvSpPr>
              <a:spLocks/>
            </p:cNvSpPr>
            <p:nvPr/>
          </p:nvSpPr>
          <p:spPr bwMode="auto">
            <a:xfrm>
              <a:off x="1017" y="1454"/>
              <a:ext cx="4183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66" y="0"/>
                </a:cxn>
              </a:cxnLst>
              <a:rect l="0" t="0" r="r" b="b"/>
              <a:pathLst>
                <a:path w="666">
                  <a:moveTo>
                    <a:pt x="0" y="0"/>
                  </a:moveTo>
                  <a:lnTo>
                    <a:pt x="0" y="0"/>
                  </a:lnTo>
                  <a:lnTo>
                    <a:pt x="666" y="0"/>
                  </a:lnTo>
                </a:path>
              </a:pathLst>
            </a:custGeom>
            <a:noFill/>
            <a:ln w="9525">
              <a:solidFill>
                <a:srgbClr val="BBE0E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192" name="Freeform 24"/>
            <p:cNvSpPr>
              <a:spLocks/>
            </p:cNvSpPr>
            <p:nvPr/>
          </p:nvSpPr>
          <p:spPr bwMode="auto">
            <a:xfrm>
              <a:off x="1017" y="1228"/>
              <a:ext cx="4183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66" y="0"/>
                </a:cxn>
              </a:cxnLst>
              <a:rect l="0" t="0" r="r" b="b"/>
              <a:pathLst>
                <a:path w="666">
                  <a:moveTo>
                    <a:pt x="0" y="0"/>
                  </a:moveTo>
                  <a:lnTo>
                    <a:pt x="0" y="0"/>
                  </a:lnTo>
                  <a:lnTo>
                    <a:pt x="666" y="0"/>
                  </a:lnTo>
                </a:path>
              </a:pathLst>
            </a:custGeom>
            <a:noFill/>
            <a:ln w="9525">
              <a:solidFill>
                <a:srgbClr val="BBE0E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193" name="Rectangle 25"/>
            <p:cNvSpPr>
              <a:spLocks noChangeArrowheads="1"/>
            </p:cNvSpPr>
            <p:nvPr/>
          </p:nvSpPr>
          <p:spPr bwMode="auto">
            <a:xfrm>
              <a:off x="1017" y="3489"/>
              <a:ext cx="4183" cy="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194" name="Rectangle 26"/>
            <p:cNvSpPr>
              <a:spLocks noChangeArrowheads="1"/>
            </p:cNvSpPr>
            <p:nvPr/>
          </p:nvSpPr>
          <p:spPr bwMode="auto">
            <a:xfrm>
              <a:off x="1017" y="1228"/>
              <a:ext cx="1" cy="2261"/>
            </a:xfrm>
            <a:prstGeom prst="rect">
              <a:avLst/>
            </a:prstGeom>
            <a:noFill/>
            <a:ln w="9525">
              <a:solidFill>
                <a:srgbClr val="BBE0E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195" name="Rectangle 27"/>
            <p:cNvSpPr>
              <a:spLocks noChangeArrowheads="1"/>
            </p:cNvSpPr>
            <p:nvPr/>
          </p:nvSpPr>
          <p:spPr bwMode="auto">
            <a:xfrm>
              <a:off x="1017" y="1228"/>
              <a:ext cx="4183" cy="2261"/>
            </a:xfrm>
            <a:prstGeom prst="rect">
              <a:avLst/>
            </a:prstGeom>
            <a:noFill/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196" name="Rectangle 28"/>
            <p:cNvSpPr>
              <a:spLocks noChangeArrowheads="1"/>
            </p:cNvSpPr>
            <p:nvPr/>
          </p:nvSpPr>
          <p:spPr bwMode="auto">
            <a:xfrm>
              <a:off x="760" y="3401"/>
              <a:ext cx="22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66"/>
                  </a:solidFill>
                </a:rPr>
                <a:t>0%</a:t>
              </a:r>
              <a:endParaRPr lang="en-US">
                <a:solidFill>
                  <a:srgbClr val="000066"/>
                </a:solidFill>
              </a:endParaRPr>
            </a:p>
          </p:txBody>
        </p:sp>
        <p:sp>
          <p:nvSpPr>
            <p:cNvPr id="135197" name="Rectangle 29"/>
            <p:cNvSpPr>
              <a:spLocks noChangeArrowheads="1"/>
            </p:cNvSpPr>
            <p:nvPr/>
          </p:nvSpPr>
          <p:spPr bwMode="auto">
            <a:xfrm>
              <a:off x="678" y="3175"/>
              <a:ext cx="30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66"/>
                  </a:solidFill>
                </a:rPr>
                <a:t>10%</a:t>
              </a:r>
              <a:endParaRPr lang="en-US">
                <a:solidFill>
                  <a:srgbClr val="000066"/>
                </a:solidFill>
              </a:endParaRPr>
            </a:p>
          </p:txBody>
        </p:sp>
        <p:sp>
          <p:nvSpPr>
            <p:cNvPr id="135198" name="Rectangle 30"/>
            <p:cNvSpPr>
              <a:spLocks noChangeArrowheads="1"/>
            </p:cNvSpPr>
            <p:nvPr/>
          </p:nvSpPr>
          <p:spPr bwMode="auto">
            <a:xfrm>
              <a:off x="678" y="2949"/>
              <a:ext cx="30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66"/>
                  </a:solidFill>
                </a:rPr>
                <a:t>20%</a:t>
              </a:r>
              <a:endParaRPr lang="en-US">
                <a:solidFill>
                  <a:srgbClr val="000066"/>
                </a:solidFill>
              </a:endParaRPr>
            </a:p>
          </p:txBody>
        </p:sp>
        <p:sp>
          <p:nvSpPr>
            <p:cNvPr id="135199" name="Rectangle 31"/>
            <p:cNvSpPr>
              <a:spLocks noChangeArrowheads="1"/>
            </p:cNvSpPr>
            <p:nvPr/>
          </p:nvSpPr>
          <p:spPr bwMode="auto">
            <a:xfrm>
              <a:off x="678" y="2723"/>
              <a:ext cx="30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66"/>
                  </a:solidFill>
                </a:rPr>
                <a:t>30%</a:t>
              </a:r>
              <a:endParaRPr lang="en-US">
                <a:solidFill>
                  <a:srgbClr val="000066"/>
                </a:solidFill>
              </a:endParaRPr>
            </a:p>
          </p:txBody>
        </p:sp>
        <p:sp>
          <p:nvSpPr>
            <p:cNvPr id="135200" name="Rectangle 32"/>
            <p:cNvSpPr>
              <a:spLocks noChangeArrowheads="1"/>
            </p:cNvSpPr>
            <p:nvPr/>
          </p:nvSpPr>
          <p:spPr bwMode="auto">
            <a:xfrm>
              <a:off x="678" y="2497"/>
              <a:ext cx="30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66"/>
                  </a:solidFill>
                </a:rPr>
                <a:t>40%</a:t>
              </a:r>
              <a:endParaRPr lang="en-US">
                <a:solidFill>
                  <a:srgbClr val="000066"/>
                </a:solidFill>
              </a:endParaRPr>
            </a:p>
          </p:txBody>
        </p:sp>
        <p:sp>
          <p:nvSpPr>
            <p:cNvPr id="135201" name="Rectangle 33"/>
            <p:cNvSpPr>
              <a:spLocks noChangeArrowheads="1"/>
            </p:cNvSpPr>
            <p:nvPr/>
          </p:nvSpPr>
          <p:spPr bwMode="auto">
            <a:xfrm>
              <a:off x="678" y="2271"/>
              <a:ext cx="30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66"/>
                  </a:solidFill>
                </a:rPr>
                <a:t>50%</a:t>
              </a:r>
              <a:endParaRPr lang="en-US">
                <a:solidFill>
                  <a:srgbClr val="000066"/>
                </a:solidFill>
              </a:endParaRPr>
            </a:p>
          </p:txBody>
        </p:sp>
        <p:sp>
          <p:nvSpPr>
            <p:cNvPr id="135202" name="Rectangle 34"/>
            <p:cNvSpPr>
              <a:spLocks noChangeArrowheads="1"/>
            </p:cNvSpPr>
            <p:nvPr/>
          </p:nvSpPr>
          <p:spPr bwMode="auto">
            <a:xfrm>
              <a:off x="678" y="2045"/>
              <a:ext cx="30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66"/>
                  </a:solidFill>
                </a:rPr>
                <a:t>60%</a:t>
              </a:r>
              <a:endParaRPr lang="en-US">
                <a:solidFill>
                  <a:srgbClr val="000066"/>
                </a:solidFill>
              </a:endParaRPr>
            </a:p>
          </p:txBody>
        </p:sp>
        <p:sp>
          <p:nvSpPr>
            <p:cNvPr id="135203" name="Rectangle 35"/>
            <p:cNvSpPr>
              <a:spLocks noChangeArrowheads="1"/>
            </p:cNvSpPr>
            <p:nvPr/>
          </p:nvSpPr>
          <p:spPr bwMode="auto">
            <a:xfrm>
              <a:off x="678" y="1819"/>
              <a:ext cx="30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66"/>
                  </a:solidFill>
                </a:rPr>
                <a:t>70%</a:t>
              </a:r>
              <a:endParaRPr lang="en-US">
                <a:solidFill>
                  <a:srgbClr val="000066"/>
                </a:solidFill>
              </a:endParaRPr>
            </a:p>
          </p:txBody>
        </p:sp>
        <p:sp>
          <p:nvSpPr>
            <p:cNvPr id="135204" name="Rectangle 36"/>
            <p:cNvSpPr>
              <a:spLocks noChangeArrowheads="1"/>
            </p:cNvSpPr>
            <p:nvPr/>
          </p:nvSpPr>
          <p:spPr bwMode="auto">
            <a:xfrm>
              <a:off x="678" y="1593"/>
              <a:ext cx="30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66"/>
                  </a:solidFill>
                </a:rPr>
                <a:t>80%</a:t>
              </a:r>
              <a:endParaRPr lang="en-US">
                <a:solidFill>
                  <a:srgbClr val="000066"/>
                </a:solidFill>
              </a:endParaRPr>
            </a:p>
          </p:txBody>
        </p:sp>
        <p:sp>
          <p:nvSpPr>
            <p:cNvPr id="135205" name="Rectangle 37"/>
            <p:cNvSpPr>
              <a:spLocks noChangeArrowheads="1"/>
            </p:cNvSpPr>
            <p:nvPr/>
          </p:nvSpPr>
          <p:spPr bwMode="auto">
            <a:xfrm>
              <a:off x="678" y="1367"/>
              <a:ext cx="30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66"/>
                  </a:solidFill>
                </a:rPr>
                <a:t>90%</a:t>
              </a:r>
              <a:endParaRPr lang="en-US">
                <a:solidFill>
                  <a:srgbClr val="000066"/>
                </a:solidFill>
              </a:endParaRPr>
            </a:p>
          </p:txBody>
        </p:sp>
        <p:sp>
          <p:nvSpPr>
            <p:cNvPr id="135206" name="Rectangle 38"/>
            <p:cNvSpPr>
              <a:spLocks noChangeArrowheads="1"/>
            </p:cNvSpPr>
            <p:nvPr/>
          </p:nvSpPr>
          <p:spPr bwMode="auto">
            <a:xfrm>
              <a:off x="596" y="1140"/>
              <a:ext cx="39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66"/>
                  </a:solidFill>
                </a:rPr>
                <a:t>100%</a:t>
              </a:r>
              <a:endParaRPr lang="en-US">
                <a:solidFill>
                  <a:srgbClr val="000066"/>
                </a:solidFill>
              </a:endParaRPr>
            </a:p>
          </p:txBody>
        </p:sp>
        <p:sp>
          <p:nvSpPr>
            <p:cNvPr id="135207" name="Line 39"/>
            <p:cNvSpPr>
              <a:spLocks noChangeShapeType="1"/>
            </p:cNvSpPr>
            <p:nvPr/>
          </p:nvSpPr>
          <p:spPr bwMode="auto">
            <a:xfrm>
              <a:off x="1017" y="3489"/>
              <a:ext cx="4183" cy="0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208" name="Line 40"/>
            <p:cNvSpPr>
              <a:spLocks noChangeShapeType="1"/>
            </p:cNvSpPr>
            <p:nvPr/>
          </p:nvSpPr>
          <p:spPr bwMode="auto">
            <a:xfrm>
              <a:off x="1017" y="3489"/>
              <a:ext cx="0" cy="38"/>
            </a:xfrm>
            <a:prstGeom prst="line">
              <a:avLst/>
            </a:prstGeom>
            <a:noFill/>
            <a:ln w="9525">
              <a:solidFill>
                <a:srgbClr val="BBE0E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209" name="Line 41"/>
            <p:cNvSpPr>
              <a:spLocks noChangeShapeType="1"/>
            </p:cNvSpPr>
            <p:nvPr/>
          </p:nvSpPr>
          <p:spPr bwMode="auto">
            <a:xfrm>
              <a:off x="1714" y="3489"/>
              <a:ext cx="0" cy="38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210" name="Line 42"/>
            <p:cNvSpPr>
              <a:spLocks noChangeShapeType="1"/>
            </p:cNvSpPr>
            <p:nvPr/>
          </p:nvSpPr>
          <p:spPr bwMode="auto">
            <a:xfrm>
              <a:off x="2411" y="3489"/>
              <a:ext cx="0" cy="38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211" name="Line 43"/>
            <p:cNvSpPr>
              <a:spLocks noChangeShapeType="1"/>
            </p:cNvSpPr>
            <p:nvPr/>
          </p:nvSpPr>
          <p:spPr bwMode="auto">
            <a:xfrm>
              <a:off x="3108" y="3489"/>
              <a:ext cx="0" cy="38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212" name="Line 44"/>
            <p:cNvSpPr>
              <a:spLocks noChangeShapeType="1"/>
            </p:cNvSpPr>
            <p:nvPr/>
          </p:nvSpPr>
          <p:spPr bwMode="auto">
            <a:xfrm>
              <a:off x="3806" y="3489"/>
              <a:ext cx="0" cy="38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213" name="Line 45"/>
            <p:cNvSpPr>
              <a:spLocks noChangeShapeType="1"/>
            </p:cNvSpPr>
            <p:nvPr/>
          </p:nvSpPr>
          <p:spPr bwMode="auto">
            <a:xfrm>
              <a:off x="4503" y="3489"/>
              <a:ext cx="0" cy="38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214" name="Line 46"/>
            <p:cNvSpPr>
              <a:spLocks noChangeShapeType="1"/>
            </p:cNvSpPr>
            <p:nvPr/>
          </p:nvSpPr>
          <p:spPr bwMode="auto">
            <a:xfrm>
              <a:off x="5200" y="3489"/>
              <a:ext cx="0" cy="38"/>
            </a:xfrm>
            <a:prstGeom prst="line">
              <a:avLst/>
            </a:prstGeom>
            <a:noFill/>
            <a:ln w="9525">
              <a:solidFill>
                <a:srgbClr val="BBE0E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215" name="Rectangle 47"/>
            <p:cNvSpPr>
              <a:spLocks noChangeArrowheads="1"/>
            </p:cNvSpPr>
            <p:nvPr/>
          </p:nvSpPr>
          <p:spPr bwMode="auto">
            <a:xfrm>
              <a:off x="1243" y="3552"/>
              <a:ext cx="24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66"/>
                  </a:solidFill>
                  <a:latin typeface="Arial Narrow" pitchFamily="34" charset="0"/>
                </a:rPr>
                <a:t>Need</a:t>
              </a:r>
              <a:endParaRPr lang="en-US">
                <a:solidFill>
                  <a:srgbClr val="000066"/>
                </a:solidFill>
              </a:endParaRPr>
            </a:p>
          </p:txBody>
        </p:sp>
        <p:sp>
          <p:nvSpPr>
            <p:cNvPr id="135216" name="Rectangle 48"/>
            <p:cNvSpPr>
              <a:spLocks noChangeArrowheads="1"/>
            </p:cNvSpPr>
            <p:nvPr/>
          </p:nvSpPr>
          <p:spPr bwMode="auto">
            <a:xfrm>
              <a:off x="1067" y="3703"/>
              <a:ext cx="58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66"/>
                  </a:solidFill>
                  <a:latin typeface="Arial Narrow" pitchFamily="34" charset="0"/>
                </a:rPr>
                <a:t>Assessment</a:t>
              </a:r>
              <a:endParaRPr lang="en-US">
                <a:solidFill>
                  <a:srgbClr val="000066"/>
                </a:solidFill>
              </a:endParaRPr>
            </a:p>
          </p:txBody>
        </p:sp>
        <p:sp>
          <p:nvSpPr>
            <p:cNvPr id="135217" name="Rectangle 49"/>
            <p:cNvSpPr>
              <a:spLocks noChangeArrowheads="1"/>
            </p:cNvSpPr>
            <p:nvPr/>
          </p:nvSpPr>
          <p:spPr bwMode="auto">
            <a:xfrm>
              <a:off x="1790" y="3552"/>
              <a:ext cx="53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66"/>
                  </a:solidFill>
                  <a:latin typeface="Arial Narrow" pitchFamily="34" charset="0"/>
                </a:rPr>
                <a:t>Conceptual</a:t>
              </a:r>
              <a:endParaRPr lang="en-US">
                <a:solidFill>
                  <a:srgbClr val="000066"/>
                </a:solidFill>
              </a:endParaRPr>
            </a:p>
          </p:txBody>
        </p:sp>
        <p:sp>
          <p:nvSpPr>
            <p:cNvPr id="135218" name="Rectangle 50"/>
            <p:cNvSpPr>
              <a:spLocks noChangeArrowheads="1"/>
            </p:cNvSpPr>
            <p:nvPr/>
          </p:nvSpPr>
          <p:spPr bwMode="auto">
            <a:xfrm>
              <a:off x="1896" y="3703"/>
              <a:ext cx="32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66"/>
                  </a:solidFill>
                  <a:latin typeface="Arial Narrow" pitchFamily="34" charset="0"/>
                </a:rPr>
                <a:t>Design</a:t>
              </a:r>
              <a:endParaRPr lang="en-US">
                <a:solidFill>
                  <a:srgbClr val="000066"/>
                </a:solidFill>
              </a:endParaRPr>
            </a:p>
          </p:txBody>
        </p:sp>
        <p:sp>
          <p:nvSpPr>
            <p:cNvPr id="135219" name="Rectangle 51"/>
            <p:cNvSpPr>
              <a:spLocks noChangeArrowheads="1"/>
            </p:cNvSpPr>
            <p:nvPr/>
          </p:nvSpPr>
          <p:spPr bwMode="auto">
            <a:xfrm>
              <a:off x="2568" y="3552"/>
              <a:ext cx="38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66"/>
                  </a:solidFill>
                  <a:latin typeface="Arial Narrow" pitchFamily="34" charset="0"/>
                </a:rPr>
                <a:t>Detailed</a:t>
              </a:r>
              <a:endParaRPr lang="en-US">
                <a:solidFill>
                  <a:srgbClr val="000066"/>
                </a:solidFill>
              </a:endParaRPr>
            </a:p>
          </p:txBody>
        </p:sp>
        <p:sp>
          <p:nvSpPr>
            <p:cNvPr id="135220" name="Rectangle 52"/>
            <p:cNvSpPr>
              <a:spLocks noChangeArrowheads="1"/>
            </p:cNvSpPr>
            <p:nvPr/>
          </p:nvSpPr>
          <p:spPr bwMode="auto">
            <a:xfrm>
              <a:off x="2593" y="3703"/>
              <a:ext cx="32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66"/>
                  </a:solidFill>
                  <a:latin typeface="Arial Narrow" pitchFamily="34" charset="0"/>
                </a:rPr>
                <a:t>Design</a:t>
              </a:r>
              <a:endParaRPr lang="en-US">
                <a:solidFill>
                  <a:srgbClr val="000066"/>
                </a:solidFill>
              </a:endParaRPr>
            </a:p>
          </p:txBody>
        </p:sp>
        <p:sp>
          <p:nvSpPr>
            <p:cNvPr id="135221" name="Rectangle 53"/>
            <p:cNvSpPr>
              <a:spLocks noChangeArrowheads="1"/>
            </p:cNvSpPr>
            <p:nvPr/>
          </p:nvSpPr>
          <p:spPr bwMode="auto">
            <a:xfrm>
              <a:off x="3203" y="3552"/>
              <a:ext cx="519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66"/>
                  </a:solidFill>
                  <a:latin typeface="Arial Narrow" pitchFamily="34" charset="0"/>
                </a:rPr>
                <a:t>Production</a:t>
              </a:r>
              <a:endParaRPr lang="en-US">
                <a:solidFill>
                  <a:srgbClr val="000066"/>
                </a:solidFill>
              </a:endParaRPr>
            </a:p>
          </p:txBody>
        </p:sp>
        <p:sp>
          <p:nvSpPr>
            <p:cNvPr id="135222" name="Rectangle 54"/>
            <p:cNvSpPr>
              <a:spLocks noChangeArrowheads="1"/>
            </p:cNvSpPr>
            <p:nvPr/>
          </p:nvSpPr>
          <p:spPr bwMode="auto">
            <a:xfrm>
              <a:off x="3140" y="3703"/>
              <a:ext cx="639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66"/>
                  </a:solidFill>
                  <a:latin typeface="Arial Narrow" pitchFamily="34" charset="0"/>
                </a:rPr>
                <a:t>/Construction</a:t>
              </a:r>
              <a:endParaRPr lang="en-US">
                <a:solidFill>
                  <a:srgbClr val="000066"/>
                </a:solidFill>
              </a:endParaRPr>
            </a:p>
          </p:txBody>
        </p:sp>
        <p:sp>
          <p:nvSpPr>
            <p:cNvPr id="135223" name="Rectangle 55"/>
            <p:cNvSpPr>
              <a:spLocks noChangeArrowheads="1"/>
            </p:cNvSpPr>
            <p:nvPr/>
          </p:nvSpPr>
          <p:spPr bwMode="auto">
            <a:xfrm>
              <a:off x="3881" y="3552"/>
              <a:ext cx="54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66"/>
                  </a:solidFill>
                  <a:latin typeface="Arial Narrow" pitchFamily="34" charset="0"/>
                </a:rPr>
                <a:t>Operational</a:t>
              </a:r>
              <a:endParaRPr lang="en-US">
                <a:solidFill>
                  <a:srgbClr val="000066"/>
                </a:solidFill>
              </a:endParaRPr>
            </a:p>
          </p:txBody>
        </p:sp>
        <p:sp>
          <p:nvSpPr>
            <p:cNvPr id="135224" name="Rectangle 56"/>
            <p:cNvSpPr>
              <a:spLocks noChangeArrowheads="1"/>
            </p:cNvSpPr>
            <p:nvPr/>
          </p:nvSpPr>
          <p:spPr bwMode="auto">
            <a:xfrm>
              <a:off x="4057" y="3703"/>
              <a:ext cx="20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66"/>
                  </a:solidFill>
                  <a:latin typeface="Arial Narrow" pitchFamily="34" charset="0"/>
                </a:rPr>
                <a:t>/Use</a:t>
              </a:r>
              <a:endParaRPr lang="en-US">
                <a:solidFill>
                  <a:srgbClr val="000066"/>
                </a:solidFill>
              </a:endParaRPr>
            </a:p>
          </p:txBody>
        </p:sp>
        <p:sp>
          <p:nvSpPr>
            <p:cNvPr id="135225" name="Rectangle 57"/>
            <p:cNvSpPr>
              <a:spLocks noChangeArrowheads="1"/>
            </p:cNvSpPr>
            <p:nvPr/>
          </p:nvSpPr>
          <p:spPr bwMode="auto">
            <a:xfrm>
              <a:off x="4666" y="3552"/>
              <a:ext cx="37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66"/>
                  </a:solidFill>
                  <a:latin typeface="Arial Narrow" pitchFamily="34" charset="0"/>
                </a:rPr>
                <a:t>Decline/</a:t>
              </a:r>
              <a:endParaRPr lang="en-US">
                <a:solidFill>
                  <a:srgbClr val="000066"/>
                </a:solidFill>
              </a:endParaRPr>
            </a:p>
          </p:txBody>
        </p:sp>
        <p:sp>
          <p:nvSpPr>
            <p:cNvPr id="135226" name="Rectangle 58"/>
            <p:cNvSpPr>
              <a:spLocks noChangeArrowheads="1"/>
            </p:cNvSpPr>
            <p:nvPr/>
          </p:nvSpPr>
          <p:spPr bwMode="auto">
            <a:xfrm>
              <a:off x="4597" y="3703"/>
              <a:ext cx="51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66"/>
                  </a:solidFill>
                  <a:latin typeface="Arial Narrow" pitchFamily="34" charset="0"/>
                </a:rPr>
                <a:t>Retirement</a:t>
              </a:r>
              <a:endParaRPr lang="en-US">
                <a:solidFill>
                  <a:srgbClr val="000066"/>
                </a:solidFill>
              </a:endParaRPr>
            </a:p>
          </p:txBody>
        </p:sp>
      </p:grpSp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935038" y="377825"/>
            <a:ext cx="7561262" cy="841375"/>
          </a:xfrm>
        </p:spPr>
        <p:txBody>
          <a:bodyPr/>
          <a:lstStyle/>
          <a:p>
            <a:r>
              <a:rPr lang="en-US" sz="4000" dirty="0"/>
              <a:t>Learning Objectives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425669" y="1840186"/>
            <a:ext cx="8229600" cy="4432300"/>
          </a:xfrm>
        </p:spPr>
        <p:txBody>
          <a:bodyPr/>
          <a:lstStyle/>
          <a:p>
            <a:r>
              <a:rPr lang="en-US" sz="2800" dirty="0"/>
              <a:t>Understand cost &amp; benefit concepts</a:t>
            </a:r>
          </a:p>
          <a:p>
            <a:r>
              <a:rPr lang="en-US" sz="2800" dirty="0"/>
              <a:t>Understand cost estimation models</a:t>
            </a:r>
          </a:p>
          <a:p>
            <a:r>
              <a:rPr lang="en-US" sz="2800" dirty="0"/>
              <a:t>Estimate engineering costs</a:t>
            </a:r>
          </a:p>
          <a:p>
            <a:r>
              <a:rPr lang="en-US" sz="2800" dirty="0"/>
              <a:t>Understand relationship between </a:t>
            </a:r>
            <a:r>
              <a:rPr lang="en-US" sz="2800" i="1" dirty="0"/>
              <a:t>cost</a:t>
            </a:r>
            <a:r>
              <a:rPr lang="en-US" sz="2800" dirty="0"/>
              <a:t> &amp; </a:t>
            </a:r>
            <a:r>
              <a:rPr lang="en-US" sz="2800" i="1" dirty="0"/>
              <a:t>benefit</a:t>
            </a:r>
            <a:r>
              <a:rPr lang="en-US" sz="2800" dirty="0"/>
              <a:t> estimating</a:t>
            </a:r>
          </a:p>
          <a:p>
            <a:r>
              <a:rPr lang="en-US" sz="2800" dirty="0"/>
              <a:t>Draw cash flow diagrams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/>
              <a:t>Copyright Oxford University Press 2020</a:t>
            </a:r>
            <a:endParaRPr lang="en-US" dirty="0"/>
          </a:p>
        </p:txBody>
      </p:sp>
    </p:spTree>
  </p:cSld>
  <p:clrMapOvr>
    <a:masterClrMapping/>
  </p:clrMapOvr>
  <p:transition advClick="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314" y="228600"/>
            <a:ext cx="7793037" cy="1148912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Why is there a gap between money committed &amp; money spent?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722" y="1970416"/>
            <a:ext cx="7772400" cy="4114800"/>
          </a:xfrm>
        </p:spPr>
        <p:txBody>
          <a:bodyPr/>
          <a:lstStyle/>
          <a:p>
            <a:pPr marL="514350" indent="-514350">
              <a:buSzPct val="100000"/>
              <a:buFont typeface="+mj-lt"/>
              <a:buAutoNum type="alphaUcPeriod"/>
            </a:pPr>
            <a:r>
              <a:rPr lang="en-US" sz="2400" dirty="0">
                <a:solidFill>
                  <a:schemeClr val="tx2"/>
                </a:solidFill>
              </a:rPr>
              <a:t>Materials ordered &amp; work done before vendors &amp; workers paid</a:t>
            </a:r>
          </a:p>
          <a:p>
            <a:pPr marL="514350" indent="-514350">
              <a:buSzPct val="100000"/>
              <a:buFont typeface="+mj-lt"/>
              <a:buAutoNum type="alphaUcPeriod"/>
            </a:pPr>
            <a:r>
              <a:rPr lang="en-US" sz="2400" dirty="0">
                <a:solidFill>
                  <a:schemeClr val="tx2"/>
                </a:solidFill>
              </a:rPr>
              <a:t>Design decisions largely determine costs to build, operate, &amp; close-out</a:t>
            </a:r>
          </a:p>
          <a:p>
            <a:pPr marL="514350" indent="-514350">
              <a:buSzPct val="100000"/>
              <a:buFont typeface="+mj-lt"/>
              <a:buAutoNum type="alphaUcPeriod"/>
            </a:pPr>
            <a:r>
              <a:rPr lang="en-US" sz="2400" dirty="0">
                <a:solidFill>
                  <a:schemeClr val="tx2"/>
                </a:solidFill>
              </a:rPr>
              <a:t>There is a time lag while funds are recorded &amp; published by Accounting</a:t>
            </a:r>
          </a:p>
          <a:p>
            <a:pPr marL="514350" indent="-514350">
              <a:buSzPct val="100000"/>
              <a:buFont typeface="+mj-lt"/>
              <a:buAutoNum type="alphaUcPeriod"/>
            </a:pPr>
            <a:r>
              <a:rPr lang="en-US" sz="2400" dirty="0">
                <a:solidFill>
                  <a:schemeClr val="tx2"/>
                </a:solidFill>
              </a:rPr>
              <a:t>All of the above</a:t>
            </a:r>
          </a:p>
          <a:p>
            <a:pPr marL="514350" indent="-514350">
              <a:buSzPct val="100000"/>
              <a:buFont typeface="+mj-lt"/>
              <a:buAutoNum type="alphaUcPeriod"/>
            </a:pPr>
            <a:r>
              <a:rPr lang="en-US" sz="2400" dirty="0">
                <a:solidFill>
                  <a:schemeClr val="tx2"/>
                </a:solidFill>
              </a:rPr>
              <a:t>None of the above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/>
              <a:t>Copyright Oxford University Press 2020</a:t>
            </a:r>
          </a:p>
        </p:txBody>
      </p:sp>
    </p:spTree>
  </p:cSld>
  <p:clrMapOvr>
    <a:masterClrMapping/>
  </p:clrMapOvr>
  <p:transition advClick="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314" y="228600"/>
            <a:ext cx="7793037" cy="1148912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Why is there a gap between money committed &amp; money spent?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722" y="1970416"/>
            <a:ext cx="7772400" cy="4114800"/>
          </a:xfrm>
        </p:spPr>
        <p:txBody>
          <a:bodyPr/>
          <a:lstStyle/>
          <a:p>
            <a:pPr marL="514350" indent="-514350">
              <a:buSzPct val="100000"/>
              <a:buFont typeface="+mj-lt"/>
              <a:buAutoNum type="alphaUcPeriod"/>
            </a:pPr>
            <a:r>
              <a:rPr lang="en-US" sz="2400" dirty="0">
                <a:solidFill>
                  <a:schemeClr val="tx2"/>
                </a:solidFill>
              </a:rPr>
              <a:t>Materials ordered &amp; work done before vendors &amp; workers paid</a:t>
            </a:r>
          </a:p>
          <a:p>
            <a:pPr marL="514350" indent="-514350">
              <a:buSzPct val="100000"/>
              <a:buFont typeface="+mj-lt"/>
              <a:buAutoNum type="alphaUcPeriod"/>
            </a:pPr>
            <a:r>
              <a:rPr lang="en-US" sz="2400" dirty="0">
                <a:solidFill>
                  <a:schemeClr val="tx2"/>
                </a:solidFill>
              </a:rPr>
              <a:t>Design decisions largely determine costs to build, operate, … &amp; benefits from product &amp; project performance</a:t>
            </a:r>
          </a:p>
          <a:p>
            <a:pPr marL="514350" indent="-514350">
              <a:buSzPct val="100000"/>
              <a:buFont typeface="+mj-lt"/>
              <a:buAutoNum type="alphaUcPeriod"/>
            </a:pPr>
            <a:r>
              <a:rPr lang="en-US" sz="2400" dirty="0">
                <a:solidFill>
                  <a:schemeClr val="tx2"/>
                </a:solidFill>
              </a:rPr>
              <a:t>There is a time lag while funds are recorded &amp; published by Accounting</a:t>
            </a:r>
          </a:p>
          <a:p>
            <a:pPr marL="514350" indent="-514350">
              <a:buSzPct val="100000"/>
              <a:buFont typeface="+mj-lt"/>
              <a:buAutoNum type="alphaUcPeriod"/>
            </a:pPr>
            <a:r>
              <a:rPr lang="en-US" sz="2400" dirty="0">
                <a:solidFill>
                  <a:srgbClr val="FF0000"/>
                </a:solidFill>
              </a:rPr>
              <a:t>All of the above</a:t>
            </a:r>
          </a:p>
          <a:p>
            <a:pPr marL="514350" indent="-514350">
              <a:buSzPct val="100000"/>
              <a:buFont typeface="+mj-lt"/>
              <a:buAutoNum type="alphaUcPeriod"/>
            </a:pPr>
            <a:r>
              <a:rPr lang="en-US" sz="2400" dirty="0">
                <a:solidFill>
                  <a:schemeClr val="tx2"/>
                </a:solidFill>
              </a:rPr>
              <a:t>None of the above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/>
              <a:t>Copyright Oxford University Press 2020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66585" y="4808356"/>
            <a:ext cx="4750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All are true, but B is the most important. </a:t>
            </a:r>
          </a:p>
        </p:txBody>
      </p:sp>
    </p:spTree>
    <p:extLst>
      <p:ext uri="{BB962C8B-B14F-4D97-AF65-F5344CB8AC3E}">
        <p14:creationId xmlns:p14="http://schemas.microsoft.com/office/powerpoint/2010/main" val="621881561"/>
      </p:ext>
    </p:extLst>
  </p:cSld>
  <p:clrMapOvr>
    <a:masterClrMapping/>
  </p:clrMapOvr>
  <p:transition advClick="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469" y="727623"/>
            <a:ext cx="7793037" cy="698609"/>
          </a:xfrm>
        </p:spPr>
        <p:txBody>
          <a:bodyPr/>
          <a:lstStyle/>
          <a:p>
            <a:r>
              <a:rPr lang="en-US" sz="3600" dirty="0"/>
              <a:t>Internal &amp; External </a:t>
            </a:r>
            <a:br>
              <a:rPr lang="en-US" sz="3600" dirty="0"/>
            </a:br>
            <a:r>
              <a:rPr lang="en-US" sz="3600" dirty="0"/>
              <a:t>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83" y="1835421"/>
            <a:ext cx="5523723" cy="1019746"/>
          </a:xfrm>
        </p:spPr>
        <p:txBody>
          <a:bodyPr/>
          <a:lstStyle/>
          <a:p>
            <a:pPr>
              <a:buClr>
                <a:srgbClr val="0000FF"/>
              </a:buClr>
            </a:pPr>
            <a:r>
              <a:rPr lang="en-US" sz="2800" dirty="0"/>
              <a:t>Internal costs (materials, labor, overhead, etc.) used to calculate product/service cost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/>
              <a:t>Copyright Oxford University Press 2020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6947" y="236866"/>
            <a:ext cx="3112265" cy="25299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3183" y="3349690"/>
            <a:ext cx="79590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00FF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2800" dirty="0">
                <a:latin typeface="+mn-lt"/>
              </a:rPr>
              <a:t>External costs are not directly incurred by the firm</a:t>
            </a:r>
          </a:p>
          <a:p>
            <a:pPr marL="800100" lvl="1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+mn-lt"/>
              </a:rPr>
              <a:t>Cost of disposal, decommissioning, landfill</a:t>
            </a:r>
          </a:p>
          <a:p>
            <a:pPr marL="800100" lvl="1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+mn-lt"/>
              </a:rPr>
              <a:t>Effects on wildlife &amp; environment</a:t>
            </a:r>
          </a:p>
          <a:p>
            <a:pPr marL="800100" lvl="1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+mn-lt"/>
              </a:rPr>
              <a:t>Effects on air &amp; water quality</a:t>
            </a:r>
          </a:p>
        </p:txBody>
      </p:sp>
    </p:spTree>
  </p:cSld>
  <p:clrMapOvr>
    <a:masterClrMapping/>
  </p:clrMapOvr>
  <p:transition advClick="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1" y="484901"/>
            <a:ext cx="7620809" cy="765401"/>
          </a:xfrm>
        </p:spPr>
        <p:txBody>
          <a:bodyPr/>
          <a:lstStyle/>
          <a:p>
            <a:r>
              <a:rPr lang="en-US" sz="2800" dirty="0"/>
              <a:t>Example 2-4 Identify internal &amp; external costs for new mountaintop ski resort project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Site costs</a:t>
            </a:r>
          </a:p>
          <a:p>
            <a:r>
              <a:rPr lang="en-US" sz="2400" dirty="0"/>
              <a:t>Land costs</a:t>
            </a:r>
          </a:p>
          <a:p>
            <a:r>
              <a:rPr lang="en-US" sz="2400" dirty="0"/>
              <a:t>Water quality costs</a:t>
            </a:r>
          </a:p>
          <a:p>
            <a:r>
              <a:rPr lang="en-US" sz="2400" dirty="0"/>
              <a:t>Legal costs</a:t>
            </a:r>
          </a:p>
          <a:p>
            <a:r>
              <a:rPr lang="en-US" sz="2400" dirty="0"/>
              <a:t>Community costs</a:t>
            </a:r>
          </a:p>
          <a:p>
            <a:r>
              <a:rPr lang="en-US" sz="2400" dirty="0"/>
              <a:t>Design costs</a:t>
            </a:r>
          </a:p>
          <a:p>
            <a:r>
              <a:rPr lang="en-US" sz="2400" dirty="0"/>
              <a:t>Habitat costs</a:t>
            </a:r>
          </a:p>
          <a:p>
            <a:r>
              <a:rPr lang="en-US" sz="2400" dirty="0" err="1"/>
              <a:t>Viewshed</a:t>
            </a:r>
            <a:r>
              <a:rPr lang="en-US" sz="2400" dirty="0"/>
              <a:t> costs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725210" y="2017713"/>
            <a:ext cx="3810000" cy="4114800"/>
          </a:xfrm>
        </p:spPr>
        <p:txBody>
          <a:bodyPr/>
          <a:lstStyle/>
          <a:p>
            <a:r>
              <a:rPr lang="en-US" sz="2400" dirty="0"/>
              <a:t>Recreational costs</a:t>
            </a:r>
          </a:p>
          <a:p>
            <a:r>
              <a:rPr lang="en-US" sz="2400" dirty="0"/>
              <a:t>Administrative costs</a:t>
            </a:r>
          </a:p>
          <a:p>
            <a:r>
              <a:rPr lang="en-US" sz="2400" dirty="0"/>
              <a:t>Roadway costs</a:t>
            </a:r>
          </a:p>
          <a:p>
            <a:r>
              <a:rPr lang="en-US" sz="2400" dirty="0"/>
              <a:t>Labor costs</a:t>
            </a:r>
          </a:p>
          <a:p>
            <a:r>
              <a:rPr lang="en-US" sz="2400" dirty="0"/>
              <a:t>Materials costs</a:t>
            </a:r>
          </a:p>
          <a:p>
            <a:r>
              <a:rPr lang="en-US" sz="2400" dirty="0"/>
              <a:t>Equipment costs</a:t>
            </a:r>
          </a:p>
          <a:p>
            <a:r>
              <a:rPr lang="en-US" sz="2400" dirty="0"/>
              <a:t>Overhead costs</a:t>
            </a:r>
          </a:p>
          <a:p>
            <a:r>
              <a:rPr lang="en-US" sz="2400" dirty="0"/>
              <a:t>Construction costs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/>
              <a:t>Copyright Oxford University Press 2020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80F5EA-1E4B-05E5-9BB3-7A805CBBC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7618" y="5929352"/>
            <a:ext cx="1307592" cy="40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65732"/>
      </p:ext>
    </p:extLst>
  </p:cSld>
  <p:clrMapOvr>
    <a:masterClrMapping/>
  </p:clrMapOvr>
  <p:transition advClick="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428917"/>
            <a:ext cx="7620810" cy="1175948"/>
          </a:xfrm>
        </p:spPr>
        <p:txBody>
          <a:bodyPr/>
          <a:lstStyle/>
          <a:p>
            <a:r>
              <a:rPr lang="en-US" sz="2800" dirty="0"/>
              <a:t>Example 2-4 Identify internal &amp; external costs for new mountaintop ski resort project</a:t>
            </a:r>
            <a:br>
              <a:rPr lang="en-US" sz="2800" dirty="0"/>
            </a:br>
            <a:br>
              <a:rPr lang="en-US" sz="1000" dirty="0"/>
            </a:br>
            <a:r>
              <a:rPr lang="en-US" sz="2400" dirty="0">
                <a:solidFill>
                  <a:schemeClr val="tx1"/>
                </a:solidFill>
              </a:rPr>
              <a:t>Internal costs</a:t>
            </a:r>
            <a:r>
              <a:rPr lang="en-US" sz="2400" dirty="0"/>
              <a:t>		</a:t>
            </a:r>
            <a:r>
              <a:rPr lang="en-US" sz="2400" dirty="0">
                <a:solidFill>
                  <a:srgbClr val="0000FF"/>
                </a:solidFill>
              </a:rPr>
              <a:t>External costs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Site costs</a:t>
            </a:r>
          </a:p>
          <a:p>
            <a:r>
              <a:rPr lang="en-US" sz="2400" dirty="0"/>
              <a:t>Land costs</a:t>
            </a:r>
          </a:p>
          <a:p>
            <a:r>
              <a:rPr lang="en-US" sz="2400" dirty="0">
                <a:solidFill>
                  <a:srgbClr val="0000FF"/>
                </a:solidFill>
              </a:rPr>
              <a:t>Water quality costs</a:t>
            </a:r>
          </a:p>
          <a:p>
            <a:r>
              <a:rPr lang="en-US" sz="2400" dirty="0"/>
              <a:t>Legal costs</a:t>
            </a:r>
          </a:p>
          <a:p>
            <a:r>
              <a:rPr lang="en-US" sz="2400" dirty="0">
                <a:solidFill>
                  <a:srgbClr val="0000FF"/>
                </a:solidFill>
              </a:rPr>
              <a:t>Community costs</a:t>
            </a:r>
          </a:p>
          <a:p>
            <a:r>
              <a:rPr lang="en-US" sz="2400" dirty="0"/>
              <a:t>Design costs</a:t>
            </a:r>
          </a:p>
          <a:p>
            <a:r>
              <a:rPr lang="en-US" sz="2400" dirty="0">
                <a:solidFill>
                  <a:srgbClr val="0000FF"/>
                </a:solidFill>
              </a:rPr>
              <a:t>Habitat costs</a:t>
            </a:r>
          </a:p>
          <a:p>
            <a:r>
              <a:rPr lang="en-US" sz="2400" dirty="0" err="1">
                <a:solidFill>
                  <a:srgbClr val="0000FF"/>
                </a:solidFill>
              </a:rPr>
              <a:t>Viewshed</a:t>
            </a:r>
            <a:r>
              <a:rPr lang="en-US" sz="2400" dirty="0">
                <a:solidFill>
                  <a:srgbClr val="0000FF"/>
                </a:solidFill>
              </a:rPr>
              <a:t> costs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725210" y="2017713"/>
            <a:ext cx="3810000" cy="4114800"/>
          </a:xfrm>
        </p:spPr>
        <p:txBody>
          <a:bodyPr/>
          <a:lstStyle/>
          <a:p>
            <a:r>
              <a:rPr lang="en-US" sz="2400" dirty="0">
                <a:solidFill>
                  <a:srgbClr val="0000FF"/>
                </a:solidFill>
              </a:rPr>
              <a:t>Recreational costs</a:t>
            </a:r>
          </a:p>
          <a:p>
            <a:r>
              <a:rPr lang="en-US" sz="2400" dirty="0"/>
              <a:t>Administrative costs</a:t>
            </a:r>
          </a:p>
          <a:p>
            <a:r>
              <a:rPr lang="en-US" sz="2400" dirty="0">
                <a:solidFill>
                  <a:srgbClr val="0000FF"/>
                </a:solidFill>
              </a:rPr>
              <a:t>Roadway costs</a:t>
            </a:r>
          </a:p>
          <a:p>
            <a:r>
              <a:rPr lang="en-US" sz="2400" dirty="0"/>
              <a:t>Labor costs</a:t>
            </a:r>
          </a:p>
          <a:p>
            <a:r>
              <a:rPr lang="en-US" sz="2400" dirty="0"/>
              <a:t>Materials costs</a:t>
            </a:r>
          </a:p>
          <a:p>
            <a:r>
              <a:rPr lang="en-US" sz="2400" dirty="0"/>
              <a:t>Equipment costs</a:t>
            </a:r>
          </a:p>
          <a:p>
            <a:r>
              <a:rPr lang="en-US" sz="2400" dirty="0"/>
              <a:t>Overhead costs</a:t>
            </a:r>
          </a:p>
          <a:p>
            <a:r>
              <a:rPr lang="en-US" sz="2400" dirty="0"/>
              <a:t>Construction costs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629400"/>
            <a:ext cx="2590800" cy="228600"/>
          </a:xfrm>
        </p:spPr>
        <p:txBody>
          <a:bodyPr/>
          <a:lstStyle/>
          <a:p>
            <a:r>
              <a:rPr lang="en-US"/>
              <a:t>Copyright Oxford University Press 2020</a:t>
            </a:r>
          </a:p>
        </p:txBody>
      </p:sp>
    </p:spTree>
    <p:extLst>
      <p:ext uri="{BB962C8B-B14F-4D97-AF65-F5344CB8AC3E}">
        <p14:creationId xmlns:p14="http://schemas.microsoft.com/office/powerpoint/2010/main" val="2073664148"/>
      </p:ext>
    </p:extLst>
  </p:cSld>
  <p:clrMapOvr>
    <a:masterClrMapping/>
  </p:clrMapOvr>
  <p:transition advClick="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964703" y="352402"/>
            <a:ext cx="7583487" cy="857273"/>
          </a:xfrm>
        </p:spPr>
        <p:txBody>
          <a:bodyPr/>
          <a:lstStyle/>
          <a:p>
            <a:r>
              <a:rPr lang="en-US" sz="4000" dirty="0"/>
              <a:t>Estimating Benefits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idx="1"/>
          </p:nvPr>
        </p:nvSpPr>
        <p:spPr>
          <a:xfrm>
            <a:off x="282575" y="1806887"/>
            <a:ext cx="8661400" cy="4398962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0000FF"/>
              </a:buClr>
            </a:pPr>
            <a:r>
              <a:rPr lang="en-US" sz="2800" dirty="0"/>
              <a:t>Benefits examples </a:t>
            </a:r>
          </a:p>
          <a:p>
            <a:pPr lvl="1">
              <a:lnSpc>
                <a:spcPct val="90000"/>
              </a:lnSpc>
              <a:buClr>
                <a:srgbClr val="FF0000"/>
              </a:buClr>
            </a:pPr>
            <a:r>
              <a:rPr lang="en-US" sz="2400" dirty="0"/>
              <a:t>Sales of products</a:t>
            </a:r>
          </a:p>
          <a:p>
            <a:pPr lvl="1">
              <a:lnSpc>
                <a:spcPct val="90000"/>
              </a:lnSpc>
              <a:buClr>
                <a:srgbClr val="FF0000"/>
              </a:buClr>
            </a:pPr>
            <a:r>
              <a:rPr lang="en-US" sz="2400" dirty="0"/>
              <a:t>Revenues from bridge tolls &amp; electric power sales</a:t>
            </a:r>
          </a:p>
          <a:p>
            <a:pPr lvl="1">
              <a:lnSpc>
                <a:spcPct val="90000"/>
              </a:lnSpc>
              <a:buClr>
                <a:srgbClr val="FF0000"/>
              </a:buClr>
            </a:pPr>
            <a:r>
              <a:rPr lang="en-US" sz="2400" dirty="0"/>
              <a:t>Cost reduction from reduced material or labor costs</a:t>
            </a:r>
          </a:p>
          <a:p>
            <a:pPr lvl="1">
              <a:lnSpc>
                <a:spcPct val="90000"/>
              </a:lnSpc>
              <a:buClr>
                <a:srgbClr val="FF0000"/>
              </a:buClr>
            </a:pPr>
            <a:r>
              <a:rPr lang="en-US" sz="2400" dirty="0"/>
              <a:t>Reduced risk of flooding</a:t>
            </a:r>
          </a:p>
          <a:p>
            <a:pPr>
              <a:lnSpc>
                <a:spcPct val="90000"/>
              </a:lnSpc>
              <a:buClr>
                <a:srgbClr val="0000FF"/>
              </a:buClr>
            </a:pPr>
            <a:r>
              <a:rPr lang="en-US" sz="2800" dirty="0"/>
              <a:t>Cost concepts &amp; models apply to economic benefits</a:t>
            </a:r>
          </a:p>
          <a:p>
            <a:pPr>
              <a:lnSpc>
                <a:spcPct val="90000"/>
              </a:lnSpc>
              <a:buClr>
                <a:srgbClr val="0000FF"/>
              </a:buClr>
            </a:pPr>
            <a:r>
              <a:rPr lang="en-US" sz="2800" dirty="0"/>
              <a:t>Like for costs uncertainty in benefit estimating is usually asymmetric; optimism is common</a:t>
            </a:r>
          </a:p>
          <a:p>
            <a:pPr>
              <a:lnSpc>
                <a:spcPct val="90000"/>
              </a:lnSpc>
              <a:buClr>
                <a:srgbClr val="0000FF"/>
              </a:buClr>
            </a:pPr>
            <a:r>
              <a:rPr lang="en-US" sz="2800" dirty="0"/>
              <a:t>Benefits are often more difficult to estimate than costs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/>
              <a:t>Copyright Oxford University Press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305670"/>
      </p:ext>
    </p:extLst>
  </p:cSld>
  <p:clrMapOvr>
    <a:masterClrMapping/>
  </p:clrMapOvr>
  <p:transition advClick="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384" y="556716"/>
            <a:ext cx="7583487" cy="652960"/>
          </a:xfrm>
        </p:spPr>
        <p:txBody>
          <a:bodyPr/>
          <a:lstStyle/>
          <a:p>
            <a:r>
              <a:rPr lang="en-US" sz="4000" dirty="0"/>
              <a:t>Cost Estimating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54020"/>
            <a:ext cx="8229600" cy="3622953"/>
          </a:xfrm>
        </p:spPr>
        <p:txBody>
          <a:bodyPr/>
          <a:lstStyle/>
          <a:p>
            <a:pPr>
              <a:buClr>
                <a:srgbClr val="0000FF"/>
              </a:buClr>
            </a:pPr>
            <a:r>
              <a:rPr lang="en-US" sz="2800" dirty="0"/>
              <a:t>Economic analysis is future based</a:t>
            </a:r>
          </a:p>
          <a:p>
            <a:pPr>
              <a:buClr>
                <a:srgbClr val="0000FF"/>
              </a:buClr>
            </a:pPr>
            <a:r>
              <a:rPr lang="en-US" sz="2800" dirty="0"/>
              <a:t>Future is not known with certainty</a:t>
            </a:r>
          </a:p>
          <a:p>
            <a:pPr>
              <a:buClr>
                <a:srgbClr val="0000FF"/>
              </a:buClr>
            </a:pPr>
            <a:r>
              <a:rPr lang="en-US" sz="2800" dirty="0"/>
              <a:t>Types of cost estimating</a:t>
            </a:r>
          </a:p>
          <a:p>
            <a:pPr lvl="1">
              <a:buClr>
                <a:srgbClr val="0000FF"/>
              </a:buClr>
            </a:pPr>
            <a:r>
              <a:rPr lang="en-US" sz="2400" dirty="0"/>
              <a:t>Rough estimates −30% to +60%</a:t>
            </a:r>
          </a:p>
          <a:p>
            <a:pPr lvl="1">
              <a:buClr>
                <a:srgbClr val="0000FF"/>
              </a:buClr>
            </a:pPr>
            <a:r>
              <a:rPr lang="en-US" sz="2400" dirty="0"/>
              <a:t>Semi-detailed estimates −15% to +20%</a:t>
            </a:r>
          </a:p>
          <a:p>
            <a:pPr lvl="1">
              <a:buClr>
                <a:srgbClr val="0000FF"/>
              </a:buClr>
            </a:pPr>
            <a:r>
              <a:rPr lang="en-US" sz="2400" dirty="0"/>
              <a:t>Detailed estimates −3% to +5%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/>
              <a:t>Copyright Oxford University Press 2020</a:t>
            </a:r>
            <a:endParaRPr lang="en-US" dirty="0"/>
          </a:p>
        </p:txBody>
      </p:sp>
    </p:spTree>
  </p:cSld>
  <p:clrMapOvr>
    <a:masterClrMapping/>
  </p:clrMapOvr>
  <p:transition advClick="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943733" y="298095"/>
            <a:ext cx="7607300" cy="1069975"/>
          </a:xfrm>
        </p:spPr>
        <p:txBody>
          <a:bodyPr/>
          <a:lstStyle/>
          <a:p>
            <a:r>
              <a:rPr lang="en-US" sz="3600" dirty="0"/>
              <a:t>Cost Estimating—Trade-off </a:t>
            </a:r>
            <a:br>
              <a:rPr lang="en-US" sz="3600" dirty="0"/>
            </a:br>
            <a:r>
              <a:rPr lang="en-US" sz="3600" dirty="0"/>
              <a:t>between Accuracy &amp; Cost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Clr>
                <a:schemeClr val="bg1"/>
              </a:buClr>
            </a:pPr>
            <a:endParaRPr lang="en-US" sz="280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/>
              <a:t>Copyright Oxford University Press 2020</a:t>
            </a:r>
            <a:endParaRPr lang="en-US" dirty="0"/>
          </a:p>
        </p:txBody>
      </p:sp>
      <p:sp>
        <p:nvSpPr>
          <p:cNvPr id="176132" name="Freeform 4"/>
          <p:cNvSpPr>
            <a:spLocks/>
          </p:cNvSpPr>
          <p:nvPr/>
        </p:nvSpPr>
        <p:spPr bwMode="auto">
          <a:xfrm>
            <a:off x="1574800" y="1949450"/>
            <a:ext cx="4484688" cy="3151188"/>
          </a:xfrm>
          <a:custGeom>
            <a:avLst/>
            <a:gdLst/>
            <a:ahLst/>
            <a:cxnLst>
              <a:cxn ang="0">
                <a:pos x="0" y="1985"/>
              </a:cxn>
              <a:cxn ang="0">
                <a:pos x="299" y="1957"/>
              </a:cxn>
              <a:cxn ang="0">
                <a:pos x="556" y="1916"/>
              </a:cxn>
              <a:cxn ang="0">
                <a:pos x="951" y="1812"/>
              </a:cxn>
              <a:cxn ang="0">
                <a:pos x="1479" y="1576"/>
              </a:cxn>
              <a:cxn ang="0">
                <a:pos x="2186" y="958"/>
              </a:cxn>
              <a:cxn ang="0">
                <a:pos x="2603" y="431"/>
              </a:cxn>
              <a:cxn ang="0">
                <a:pos x="2825" y="0"/>
              </a:cxn>
            </a:cxnLst>
            <a:rect l="0" t="0" r="r" b="b"/>
            <a:pathLst>
              <a:path w="2825" h="1985">
                <a:moveTo>
                  <a:pt x="0" y="1985"/>
                </a:moveTo>
                <a:cubicBezTo>
                  <a:pt x="50" y="1980"/>
                  <a:pt x="206" y="1968"/>
                  <a:pt x="299" y="1957"/>
                </a:cubicBezTo>
                <a:cubicBezTo>
                  <a:pt x="392" y="1946"/>
                  <a:pt x="447" y="1940"/>
                  <a:pt x="556" y="1916"/>
                </a:cubicBezTo>
                <a:cubicBezTo>
                  <a:pt x="665" y="1892"/>
                  <a:pt x="797" y="1869"/>
                  <a:pt x="951" y="1812"/>
                </a:cubicBezTo>
                <a:cubicBezTo>
                  <a:pt x="1105" y="1755"/>
                  <a:pt x="1273" y="1718"/>
                  <a:pt x="1479" y="1576"/>
                </a:cubicBezTo>
                <a:cubicBezTo>
                  <a:pt x="1685" y="1434"/>
                  <a:pt x="1999" y="1149"/>
                  <a:pt x="2186" y="958"/>
                </a:cubicBezTo>
                <a:cubicBezTo>
                  <a:pt x="2373" y="767"/>
                  <a:pt x="2496" y="591"/>
                  <a:pt x="2603" y="431"/>
                </a:cubicBezTo>
                <a:cubicBezTo>
                  <a:pt x="2710" y="271"/>
                  <a:pt x="2779" y="90"/>
                  <a:pt x="2825" y="0"/>
                </a:cubicBezTo>
              </a:path>
            </a:pathLst>
          </a:custGeom>
          <a:noFill/>
          <a:ln w="38100" cap="flat">
            <a:solidFill>
              <a:schemeClr val="tx2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33" name="Rectangle 5"/>
          <p:cNvSpPr>
            <a:spLocks noChangeArrowheads="1"/>
          </p:cNvSpPr>
          <p:nvPr/>
        </p:nvSpPr>
        <p:spPr bwMode="auto">
          <a:xfrm>
            <a:off x="1614488" y="5483225"/>
            <a:ext cx="6640512" cy="1588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134" name="Rectangle 6"/>
          <p:cNvSpPr>
            <a:spLocks noChangeArrowheads="1"/>
          </p:cNvSpPr>
          <p:nvPr/>
        </p:nvSpPr>
        <p:spPr bwMode="auto">
          <a:xfrm>
            <a:off x="1614488" y="1944688"/>
            <a:ext cx="1587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135" name="Rectangle 7"/>
          <p:cNvSpPr>
            <a:spLocks noChangeArrowheads="1"/>
          </p:cNvSpPr>
          <p:nvPr/>
        </p:nvSpPr>
        <p:spPr bwMode="auto">
          <a:xfrm>
            <a:off x="1614488" y="1944688"/>
            <a:ext cx="6640512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136" name="Rectangle 8"/>
          <p:cNvSpPr>
            <a:spLocks noChangeArrowheads="1"/>
          </p:cNvSpPr>
          <p:nvPr/>
        </p:nvSpPr>
        <p:spPr bwMode="auto">
          <a:xfrm>
            <a:off x="1614488" y="1944688"/>
            <a:ext cx="1587" cy="3538537"/>
          </a:xfrm>
          <a:prstGeom prst="rect">
            <a:avLst/>
          </a:prstGeom>
          <a:noFill/>
          <a:ln w="9525">
            <a:solidFill>
              <a:srgbClr val="BBE0E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137" name="Rectangle 9"/>
          <p:cNvSpPr>
            <a:spLocks noChangeArrowheads="1"/>
          </p:cNvSpPr>
          <p:nvPr/>
        </p:nvSpPr>
        <p:spPr bwMode="auto">
          <a:xfrm>
            <a:off x="1614488" y="1943100"/>
            <a:ext cx="4448175" cy="352901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138" name="Line 10"/>
          <p:cNvSpPr>
            <a:spLocks noChangeShapeType="1"/>
          </p:cNvSpPr>
          <p:nvPr/>
        </p:nvSpPr>
        <p:spPr bwMode="auto">
          <a:xfrm flipV="1">
            <a:off x="1614488" y="1955800"/>
            <a:ext cx="0" cy="3538538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139" name="Line 11"/>
          <p:cNvSpPr>
            <a:spLocks noChangeShapeType="1"/>
          </p:cNvSpPr>
          <p:nvPr/>
        </p:nvSpPr>
        <p:spPr bwMode="auto">
          <a:xfrm flipH="1">
            <a:off x="1554163" y="5483225"/>
            <a:ext cx="60325" cy="0"/>
          </a:xfrm>
          <a:prstGeom prst="line">
            <a:avLst/>
          </a:prstGeom>
          <a:noFill/>
          <a:ln w="9525">
            <a:solidFill>
              <a:srgbClr val="BBE0E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140" name="Line 12"/>
          <p:cNvSpPr>
            <a:spLocks noChangeShapeType="1"/>
          </p:cNvSpPr>
          <p:nvPr/>
        </p:nvSpPr>
        <p:spPr bwMode="auto">
          <a:xfrm flipH="1">
            <a:off x="1554163" y="5129213"/>
            <a:ext cx="60325" cy="0"/>
          </a:xfrm>
          <a:prstGeom prst="line">
            <a:avLst/>
          </a:prstGeom>
          <a:noFill/>
          <a:ln w="9525">
            <a:solidFill>
              <a:srgbClr val="BBE0E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141" name="Line 13"/>
          <p:cNvSpPr>
            <a:spLocks noChangeShapeType="1"/>
          </p:cNvSpPr>
          <p:nvPr/>
        </p:nvSpPr>
        <p:spPr bwMode="auto">
          <a:xfrm flipH="1">
            <a:off x="1554163" y="4775200"/>
            <a:ext cx="60325" cy="0"/>
          </a:xfrm>
          <a:prstGeom prst="line">
            <a:avLst/>
          </a:prstGeom>
          <a:noFill/>
          <a:ln w="9525">
            <a:solidFill>
              <a:srgbClr val="BBE0E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142" name="Line 14"/>
          <p:cNvSpPr>
            <a:spLocks noChangeShapeType="1"/>
          </p:cNvSpPr>
          <p:nvPr/>
        </p:nvSpPr>
        <p:spPr bwMode="auto">
          <a:xfrm flipH="1">
            <a:off x="1554163" y="4421188"/>
            <a:ext cx="60325" cy="0"/>
          </a:xfrm>
          <a:prstGeom prst="line">
            <a:avLst/>
          </a:prstGeom>
          <a:noFill/>
          <a:ln w="9525">
            <a:solidFill>
              <a:srgbClr val="BBE0E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143" name="Line 15"/>
          <p:cNvSpPr>
            <a:spLocks noChangeShapeType="1"/>
          </p:cNvSpPr>
          <p:nvPr/>
        </p:nvSpPr>
        <p:spPr bwMode="auto">
          <a:xfrm flipH="1">
            <a:off x="1554163" y="4067175"/>
            <a:ext cx="60325" cy="0"/>
          </a:xfrm>
          <a:prstGeom prst="line">
            <a:avLst/>
          </a:prstGeom>
          <a:noFill/>
          <a:ln w="9525">
            <a:solidFill>
              <a:srgbClr val="BBE0E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144" name="Line 16"/>
          <p:cNvSpPr>
            <a:spLocks noChangeShapeType="1"/>
          </p:cNvSpPr>
          <p:nvPr/>
        </p:nvSpPr>
        <p:spPr bwMode="auto">
          <a:xfrm flipH="1">
            <a:off x="1554163" y="3714750"/>
            <a:ext cx="60325" cy="0"/>
          </a:xfrm>
          <a:prstGeom prst="line">
            <a:avLst/>
          </a:prstGeom>
          <a:noFill/>
          <a:ln w="9525">
            <a:solidFill>
              <a:srgbClr val="BBE0E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145" name="Line 17"/>
          <p:cNvSpPr>
            <a:spLocks noChangeShapeType="1"/>
          </p:cNvSpPr>
          <p:nvPr/>
        </p:nvSpPr>
        <p:spPr bwMode="auto">
          <a:xfrm flipH="1">
            <a:off x="1554163" y="3360738"/>
            <a:ext cx="60325" cy="0"/>
          </a:xfrm>
          <a:prstGeom prst="line">
            <a:avLst/>
          </a:prstGeom>
          <a:noFill/>
          <a:ln w="9525">
            <a:solidFill>
              <a:srgbClr val="BBE0E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146" name="Line 18"/>
          <p:cNvSpPr>
            <a:spLocks noChangeShapeType="1"/>
          </p:cNvSpPr>
          <p:nvPr/>
        </p:nvSpPr>
        <p:spPr bwMode="auto">
          <a:xfrm flipH="1">
            <a:off x="1554163" y="3006725"/>
            <a:ext cx="60325" cy="0"/>
          </a:xfrm>
          <a:prstGeom prst="line">
            <a:avLst/>
          </a:prstGeom>
          <a:noFill/>
          <a:ln w="9525">
            <a:solidFill>
              <a:srgbClr val="BBE0E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147" name="Line 19"/>
          <p:cNvSpPr>
            <a:spLocks noChangeShapeType="1"/>
          </p:cNvSpPr>
          <p:nvPr/>
        </p:nvSpPr>
        <p:spPr bwMode="auto">
          <a:xfrm flipH="1">
            <a:off x="1554163" y="2652713"/>
            <a:ext cx="60325" cy="0"/>
          </a:xfrm>
          <a:prstGeom prst="line">
            <a:avLst/>
          </a:prstGeom>
          <a:noFill/>
          <a:ln w="9525">
            <a:solidFill>
              <a:srgbClr val="BBE0E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148" name="Line 20"/>
          <p:cNvSpPr>
            <a:spLocks noChangeShapeType="1"/>
          </p:cNvSpPr>
          <p:nvPr/>
        </p:nvSpPr>
        <p:spPr bwMode="auto">
          <a:xfrm flipH="1">
            <a:off x="1554163" y="2298700"/>
            <a:ext cx="60325" cy="0"/>
          </a:xfrm>
          <a:prstGeom prst="line">
            <a:avLst/>
          </a:prstGeom>
          <a:noFill/>
          <a:ln w="9525">
            <a:solidFill>
              <a:srgbClr val="BBE0E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149" name="Line 21"/>
          <p:cNvSpPr>
            <a:spLocks noChangeShapeType="1"/>
          </p:cNvSpPr>
          <p:nvPr/>
        </p:nvSpPr>
        <p:spPr bwMode="auto">
          <a:xfrm flipH="1">
            <a:off x="1554163" y="1944688"/>
            <a:ext cx="60325" cy="0"/>
          </a:xfrm>
          <a:prstGeom prst="line">
            <a:avLst/>
          </a:prstGeom>
          <a:noFill/>
          <a:ln w="9525">
            <a:solidFill>
              <a:srgbClr val="BBE0E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150" name="Rectangle 22"/>
          <p:cNvSpPr>
            <a:spLocks noChangeArrowheads="1"/>
          </p:cNvSpPr>
          <p:nvPr/>
        </p:nvSpPr>
        <p:spPr bwMode="auto">
          <a:xfrm>
            <a:off x="1008063" y="5289550"/>
            <a:ext cx="44884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dirty="0"/>
              <a:t>Low</a:t>
            </a:r>
            <a:endParaRPr lang="en-US" dirty="0"/>
          </a:p>
        </p:txBody>
      </p:sp>
      <p:sp>
        <p:nvSpPr>
          <p:cNvPr id="176151" name="Rectangle 23"/>
          <p:cNvSpPr>
            <a:spLocks noChangeArrowheads="1"/>
          </p:cNvSpPr>
          <p:nvPr/>
        </p:nvSpPr>
        <p:spPr bwMode="auto">
          <a:xfrm>
            <a:off x="946150" y="1806575"/>
            <a:ext cx="503343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dirty="0"/>
              <a:t>High</a:t>
            </a:r>
            <a:endParaRPr lang="en-US" dirty="0"/>
          </a:p>
        </p:txBody>
      </p:sp>
      <p:sp>
        <p:nvSpPr>
          <p:cNvPr id="176152" name="Line 24"/>
          <p:cNvSpPr>
            <a:spLocks noChangeShapeType="1"/>
          </p:cNvSpPr>
          <p:nvPr/>
        </p:nvSpPr>
        <p:spPr bwMode="auto">
          <a:xfrm flipV="1">
            <a:off x="1614488" y="5472113"/>
            <a:ext cx="4425950" cy="11112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153" name="Line 25"/>
          <p:cNvSpPr>
            <a:spLocks noChangeShapeType="1"/>
          </p:cNvSpPr>
          <p:nvPr/>
        </p:nvSpPr>
        <p:spPr bwMode="auto">
          <a:xfrm>
            <a:off x="1614488" y="5438775"/>
            <a:ext cx="0" cy="58738"/>
          </a:xfrm>
          <a:prstGeom prst="line">
            <a:avLst/>
          </a:prstGeom>
          <a:noFill/>
          <a:ln w="9525">
            <a:solidFill>
              <a:srgbClr val="BBE0E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154" name="Line 26"/>
          <p:cNvSpPr>
            <a:spLocks noChangeShapeType="1"/>
          </p:cNvSpPr>
          <p:nvPr/>
        </p:nvSpPr>
        <p:spPr bwMode="auto">
          <a:xfrm>
            <a:off x="3827463" y="5483225"/>
            <a:ext cx="0" cy="58738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155" name="Line 27"/>
          <p:cNvSpPr>
            <a:spLocks noChangeShapeType="1"/>
          </p:cNvSpPr>
          <p:nvPr/>
        </p:nvSpPr>
        <p:spPr bwMode="auto">
          <a:xfrm>
            <a:off x="8255000" y="5483225"/>
            <a:ext cx="0" cy="58738"/>
          </a:xfrm>
          <a:prstGeom prst="line">
            <a:avLst/>
          </a:prstGeom>
          <a:noFill/>
          <a:ln w="9525">
            <a:solidFill>
              <a:srgbClr val="BBE0E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156" name="Rectangle 28"/>
          <p:cNvSpPr>
            <a:spLocks noChangeArrowheads="1"/>
          </p:cNvSpPr>
          <p:nvPr/>
        </p:nvSpPr>
        <p:spPr bwMode="auto">
          <a:xfrm>
            <a:off x="1730375" y="5538788"/>
            <a:ext cx="3905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500" b="1" dirty="0">
                <a:latin typeface="Arial Narrow" pitchFamily="34" charset="0"/>
              </a:rPr>
              <a:t>Low</a:t>
            </a:r>
            <a:endParaRPr lang="en-US" dirty="0"/>
          </a:p>
        </p:txBody>
      </p:sp>
      <p:sp>
        <p:nvSpPr>
          <p:cNvPr id="176157" name="Rectangle 29"/>
          <p:cNvSpPr>
            <a:spLocks noChangeArrowheads="1"/>
          </p:cNvSpPr>
          <p:nvPr/>
        </p:nvSpPr>
        <p:spPr bwMode="auto">
          <a:xfrm>
            <a:off x="3557588" y="5559425"/>
            <a:ext cx="59471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 dirty="0">
                <a:latin typeface="Arial Narrow" pitchFamily="34" charset="0"/>
              </a:rPr>
              <a:t>Medium</a:t>
            </a:r>
            <a:endParaRPr lang="en-US" dirty="0"/>
          </a:p>
        </p:txBody>
      </p:sp>
      <p:sp>
        <p:nvSpPr>
          <p:cNvPr id="176158" name="Rectangle 30"/>
          <p:cNvSpPr>
            <a:spLocks noChangeArrowheads="1"/>
          </p:cNvSpPr>
          <p:nvPr/>
        </p:nvSpPr>
        <p:spPr bwMode="auto">
          <a:xfrm>
            <a:off x="5862638" y="5572125"/>
            <a:ext cx="3460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 dirty="0">
                <a:latin typeface="Arial Narrow" pitchFamily="34" charset="0"/>
              </a:rPr>
              <a:t>High</a:t>
            </a:r>
            <a:endParaRPr lang="en-US" dirty="0"/>
          </a:p>
        </p:txBody>
      </p:sp>
      <p:sp>
        <p:nvSpPr>
          <p:cNvPr id="176159" name="Text Box 31"/>
          <p:cNvSpPr txBox="1">
            <a:spLocks noChangeArrowheads="1"/>
          </p:cNvSpPr>
          <p:nvPr/>
        </p:nvSpPr>
        <p:spPr bwMode="auto">
          <a:xfrm rot="10800000">
            <a:off x="905024" y="2554288"/>
            <a:ext cx="461665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Cost of  Estimate</a:t>
            </a:r>
          </a:p>
        </p:txBody>
      </p:sp>
      <p:sp>
        <p:nvSpPr>
          <p:cNvPr id="176160" name="Text Box 32"/>
          <p:cNvSpPr txBox="1">
            <a:spLocks noChangeArrowheads="1"/>
          </p:cNvSpPr>
          <p:nvPr/>
        </p:nvSpPr>
        <p:spPr bwMode="auto">
          <a:xfrm>
            <a:off x="2751138" y="5824538"/>
            <a:ext cx="233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Accuracy of Estimate</a:t>
            </a:r>
          </a:p>
        </p:txBody>
      </p:sp>
    </p:spTree>
  </p:cSld>
  <p:clrMapOvr>
    <a:masterClrMapping/>
  </p:clrMapOvr>
  <p:transition advClick="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951055" y="480231"/>
            <a:ext cx="7583487" cy="729444"/>
          </a:xfrm>
        </p:spPr>
        <p:txBody>
          <a:bodyPr/>
          <a:lstStyle/>
          <a:p>
            <a:r>
              <a:rPr lang="en-US" sz="4000" dirty="0"/>
              <a:t>Difficulties in Estimation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idx="1"/>
          </p:nvPr>
        </p:nvSpPr>
        <p:spPr>
          <a:xfrm>
            <a:off x="443552" y="1834464"/>
            <a:ext cx="8229600" cy="4398962"/>
          </a:xfrm>
        </p:spPr>
        <p:txBody>
          <a:bodyPr/>
          <a:lstStyle/>
          <a:p>
            <a:pPr>
              <a:buClr>
                <a:srgbClr val="0000FF"/>
              </a:buClr>
            </a:pPr>
            <a:r>
              <a:rPr lang="en-US" sz="2800" dirty="0"/>
              <a:t>One-of-a-kind estimates</a:t>
            </a:r>
          </a:p>
          <a:p>
            <a:pPr>
              <a:buClr>
                <a:srgbClr val="0000FF"/>
              </a:buClr>
            </a:pPr>
            <a:r>
              <a:rPr lang="en-US" sz="2800" dirty="0"/>
              <a:t>Time &amp; effort available</a:t>
            </a:r>
          </a:p>
          <a:p>
            <a:pPr>
              <a:buClr>
                <a:srgbClr val="0000FF"/>
              </a:buClr>
            </a:pPr>
            <a:r>
              <a:rPr lang="en-US" sz="2800" dirty="0"/>
              <a:t>Estimator expertise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/>
              <a:t>Copyright Oxford University Press 2020</a:t>
            </a:r>
            <a:endParaRPr lang="en-US" dirty="0"/>
          </a:p>
        </p:txBody>
      </p:sp>
    </p:spTree>
  </p:cSld>
  <p:clrMapOvr>
    <a:masterClrMapping/>
  </p:clrMapOvr>
  <p:transition advClick="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963257" y="397777"/>
            <a:ext cx="6999288" cy="802374"/>
          </a:xfrm>
        </p:spPr>
        <p:txBody>
          <a:bodyPr/>
          <a:lstStyle/>
          <a:p>
            <a:r>
              <a:rPr lang="en-US" sz="4000" dirty="0"/>
              <a:t>Cost Estimating Models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43099"/>
            <a:ext cx="8229600" cy="4073525"/>
          </a:xfrm>
        </p:spPr>
        <p:txBody>
          <a:bodyPr/>
          <a:lstStyle/>
          <a:p>
            <a:pPr>
              <a:buClr>
                <a:srgbClr val="0000FF"/>
              </a:buClr>
            </a:pPr>
            <a:r>
              <a:rPr lang="en-US" sz="2800" dirty="0"/>
              <a:t>Per-unit model </a:t>
            </a:r>
          </a:p>
          <a:p>
            <a:pPr>
              <a:buClr>
                <a:srgbClr val="0000FF"/>
              </a:buClr>
            </a:pPr>
            <a:r>
              <a:rPr lang="en-US" sz="2800" dirty="0"/>
              <a:t>Segmenting model</a:t>
            </a:r>
          </a:p>
          <a:p>
            <a:pPr>
              <a:buClr>
                <a:srgbClr val="0000FF"/>
              </a:buClr>
            </a:pPr>
            <a:r>
              <a:rPr lang="en-US" sz="2800" dirty="0"/>
              <a:t>Cost &amp; price indexes</a:t>
            </a:r>
          </a:p>
          <a:p>
            <a:pPr>
              <a:buClr>
                <a:srgbClr val="0000FF"/>
              </a:buClr>
            </a:pPr>
            <a:r>
              <a:rPr lang="en-US" sz="2800" dirty="0"/>
              <a:t>Power-sizing model</a:t>
            </a:r>
          </a:p>
          <a:p>
            <a:pPr>
              <a:buClr>
                <a:srgbClr val="0000FF"/>
              </a:buClr>
            </a:pPr>
            <a:r>
              <a:rPr lang="en-US" sz="2800" dirty="0"/>
              <a:t>Triangulation</a:t>
            </a:r>
          </a:p>
          <a:p>
            <a:pPr>
              <a:buClr>
                <a:srgbClr val="0000FF"/>
              </a:buClr>
            </a:pPr>
            <a:r>
              <a:rPr lang="en-US" sz="2800" dirty="0"/>
              <a:t>Improvement &amp; the learning curve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/>
              <a:t>Copyright Oxford University Press 2020</a:t>
            </a:r>
            <a:endParaRPr lang="en-US" dirty="0"/>
          </a:p>
        </p:txBody>
      </p:sp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3"/>
          <p:cNvSpPr>
            <a:spLocks noGrp="1" noChangeArrowheads="1"/>
          </p:cNvSpPr>
          <p:nvPr>
            <p:ph type="title"/>
          </p:nvPr>
        </p:nvSpPr>
        <p:spPr>
          <a:xfrm>
            <a:off x="962783" y="209550"/>
            <a:ext cx="7589838" cy="1149634"/>
          </a:xfrm>
        </p:spPr>
        <p:txBody>
          <a:bodyPr>
            <a:noAutofit/>
          </a:bodyPr>
          <a:lstStyle/>
          <a:p>
            <a:r>
              <a:rPr lang="en-US" sz="3600" dirty="0"/>
              <a:t>Vignette: Automated Metering Information System</a:t>
            </a:r>
          </a:p>
        </p:txBody>
      </p:sp>
      <p:sp>
        <p:nvSpPr>
          <p:cNvPr id="137218" name="Rectangle 2"/>
          <p:cNvSpPr>
            <a:spLocks noGrp="1" noChangeArrowheads="1"/>
          </p:cNvSpPr>
          <p:nvPr>
            <p:ph idx="1"/>
          </p:nvPr>
        </p:nvSpPr>
        <p:spPr>
          <a:xfrm>
            <a:off x="209212" y="1860463"/>
            <a:ext cx="8411938" cy="4689521"/>
          </a:xfrm>
        </p:spPr>
        <p:txBody>
          <a:bodyPr/>
          <a:lstStyle/>
          <a:p>
            <a:pPr>
              <a:spcBef>
                <a:spcPts val="0"/>
              </a:spcBef>
              <a:tabLst>
                <a:tab pos="395288" algn="l"/>
              </a:tabLst>
            </a:pPr>
            <a:r>
              <a:rPr lang="en-US" sz="2200" dirty="0"/>
              <a:t>Tullahoma Utilities Board (TUB) installed a</a:t>
            </a:r>
          </a:p>
          <a:p>
            <a:pPr>
              <a:spcBef>
                <a:spcPts val="0"/>
              </a:spcBef>
              <a:buNone/>
              <a:tabLst>
                <a:tab pos="395288" algn="l"/>
              </a:tabLst>
            </a:pPr>
            <a:r>
              <a:rPr lang="en-US" sz="2200" dirty="0"/>
              <a:t>	 $3.1 M automated metering system</a:t>
            </a:r>
          </a:p>
          <a:p>
            <a:pPr>
              <a:spcBef>
                <a:spcPts val="0"/>
              </a:spcBef>
              <a:tabLst>
                <a:tab pos="395288" algn="l"/>
              </a:tabLst>
            </a:pPr>
            <a:r>
              <a:rPr lang="en-US" sz="2200" dirty="0"/>
              <a:t>Usage information is relayed using </a:t>
            </a:r>
            <a:r>
              <a:rPr lang="en-US" sz="2200" dirty="0" err="1"/>
              <a:t>LightTUBe</a:t>
            </a:r>
            <a:r>
              <a:rPr lang="en-US" sz="2200" dirty="0"/>
              <a:t>,</a:t>
            </a:r>
          </a:p>
          <a:p>
            <a:pPr>
              <a:spcBef>
                <a:spcPts val="0"/>
              </a:spcBef>
              <a:buNone/>
              <a:tabLst>
                <a:tab pos="395288" algn="l"/>
              </a:tabLst>
            </a:pPr>
            <a:r>
              <a:rPr lang="en-US" sz="2200" dirty="0"/>
              <a:t>	 a ﬁber optics network</a:t>
            </a:r>
          </a:p>
          <a:p>
            <a:pPr lvl="0">
              <a:spcBef>
                <a:spcPts val="0"/>
              </a:spcBef>
              <a:buClr>
                <a:schemeClr val="tx2"/>
              </a:buClr>
              <a:buSzPct val="70000"/>
              <a:buBlip>
                <a:blip r:embed="rId3"/>
              </a:buBlip>
              <a:tabLst>
                <a:tab pos="395288" algn="l"/>
              </a:tabLst>
              <a:defRPr/>
            </a:pPr>
            <a:r>
              <a:rPr lang="en-US" sz="2200" dirty="0"/>
              <a:t>After system justiﬁed &amp; built, it had unused</a:t>
            </a:r>
          </a:p>
          <a:p>
            <a:pPr marL="0" lvl="0" indent="0">
              <a:spcBef>
                <a:spcPts val="0"/>
              </a:spcBef>
              <a:buClr>
                <a:schemeClr val="tx2"/>
              </a:buClr>
              <a:buSzPct val="70000"/>
              <a:buNone/>
              <a:tabLst>
                <a:tab pos="395288" algn="l"/>
              </a:tabLst>
              <a:defRPr/>
            </a:pPr>
            <a:r>
              <a:rPr lang="en-US" sz="2200" dirty="0"/>
              <a:t>	bandwidth</a:t>
            </a:r>
          </a:p>
          <a:p>
            <a:pPr lvl="0">
              <a:buClr>
                <a:schemeClr val="tx2"/>
              </a:buClr>
              <a:buSzPct val="70000"/>
              <a:buBlip>
                <a:blip r:embed="rId3"/>
              </a:buBlip>
              <a:tabLst>
                <a:tab pos="395288" algn="l"/>
              </a:tabLst>
              <a:defRPr/>
            </a:pPr>
            <a:r>
              <a:rPr lang="en-US" sz="2200" dirty="0" err="1"/>
              <a:t>LightTUBe</a:t>
            </a:r>
            <a:r>
              <a:rPr lang="en-US" sz="2200" dirty="0"/>
              <a:t> now provides high quality video, high 	speed Internet, telephone services</a:t>
            </a:r>
          </a:p>
          <a:p>
            <a:pPr lvl="0">
              <a:buClr>
                <a:schemeClr val="tx2"/>
              </a:buClr>
              <a:buSzPct val="70000"/>
              <a:buBlip>
                <a:blip r:embed="rId3"/>
              </a:buBlip>
              <a:tabLst>
                <a:tab pos="395288" algn="l"/>
              </a:tabLst>
              <a:defRPr/>
            </a:pPr>
            <a:r>
              <a:rPr lang="en-US" sz="2200" dirty="0"/>
              <a:t>“Hybrid” business model crosses traditional boundaries with 	public utilities, phone companies, &amp; Internet/cable TV 	providers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sz="220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/>
              <a:t>Copyright Oxford University Press 2020</a:t>
            </a:r>
            <a:endParaRPr lang="en-US" dirty="0"/>
          </a:p>
        </p:txBody>
      </p:sp>
      <p:pic>
        <p:nvPicPr>
          <p:cNvPr id="2" name="Picture 1" descr="PDF Complete Special Editio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24422" r="21333" b="11515"/>
          <a:stretch/>
        </p:blipFill>
        <p:spPr>
          <a:xfrm>
            <a:off x="6370320" y="1508760"/>
            <a:ext cx="2773680" cy="20975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609129-2444-56CF-55CE-16970D3FFE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1284" y="5712932"/>
            <a:ext cx="4324012" cy="514940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952998" y="166617"/>
            <a:ext cx="7308850" cy="1204984"/>
          </a:xfrm>
        </p:spPr>
        <p:txBody>
          <a:bodyPr/>
          <a:lstStyle/>
          <a:p>
            <a:r>
              <a:rPr lang="en-US" sz="3600" dirty="0"/>
              <a:t>Cost Estimating Models</a:t>
            </a:r>
            <a:br>
              <a:rPr lang="en-US" sz="3600" dirty="0"/>
            </a:br>
            <a:r>
              <a:rPr lang="en-US" sz="3600" dirty="0"/>
              <a:t>Per-Unit Model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>
          <a:xfrm>
            <a:off x="484495" y="1802689"/>
            <a:ext cx="8229600" cy="4541838"/>
          </a:xfrm>
        </p:spPr>
        <p:txBody>
          <a:bodyPr/>
          <a:lstStyle/>
          <a:p>
            <a:pPr>
              <a:buClr>
                <a:srgbClr val="0000FF"/>
              </a:buClr>
            </a:pPr>
            <a:r>
              <a:rPr lang="en-US" dirty="0"/>
              <a:t>Per-Unit Model</a:t>
            </a:r>
          </a:p>
          <a:p>
            <a:pPr lvl="1">
              <a:buClr>
                <a:srgbClr val="FF0000"/>
              </a:buClr>
            </a:pPr>
            <a:r>
              <a:rPr lang="en-US" dirty="0"/>
              <a:t>Construction cost per square foot (building)</a:t>
            </a:r>
          </a:p>
          <a:p>
            <a:pPr lvl="1">
              <a:buClr>
                <a:srgbClr val="FF0000"/>
              </a:buClr>
            </a:pPr>
            <a:r>
              <a:rPr lang="en-US" dirty="0"/>
              <a:t>Capital cost of power plant per kW of capacity</a:t>
            </a:r>
          </a:p>
          <a:p>
            <a:pPr lvl="1">
              <a:buClr>
                <a:srgbClr val="FF0000"/>
              </a:buClr>
            </a:pPr>
            <a:r>
              <a:rPr lang="en-US" dirty="0"/>
              <a:t>Revenue / maintenance cost per mile (hwy)</a:t>
            </a:r>
          </a:p>
          <a:p>
            <a:pPr lvl="1">
              <a:buClr>
                <a:srgbClr val="FF0000"/>
              </a:buClr>
            </a:pPr>
            <a:r>
              <a:rPr lang="en-US" dirty="0"/>
              <a:t>Utility cost per square foot of floor space</a:t>
            </a:r>
          </a:p>
          <a:p>
            <a:pPr lvl="1">
              <a:buClr>
                <a:srgbClr val="FF0000"/>
              </a:buClr>
            </a:pPr>
            <a:r>
              <a:rPr lang="en-US" dirty="0"/>
              <a:t>Fuel cost per kWh generated</a:t>
            </a:r>
          </a:p>
          <a:p>
            <a:pPr lvl="1">
              <a:buClr>
                <a:srgbClr val="FF0000"/>
              </a:buClr>
            </a:pPr>
            <a:r>
              <a:rPr lang="en-US" dirty="0"/>
              <a:t>Revenue per customer served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/>
              <a:t>Copyright Oxford University Press 2020</a:t>
            </a:r>
            <a:endParaRPr lang="en-US" dirty="0"/>
          </a:p>
        </p:txBody>
      </p:sp>
    </p:spTree>
  </p:cSld>
  <p:clrMapOvr>
    <a:masterClrMapping/>
  </p:clrMapOvr>
  <p:transition advClick="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62080" y="318267"/>
            <a:ext cx="7793037" cy="1256009"/>
          </a:xfrm>
          <a:solidFill>
            <a:schemeClr val="bg1"/>
          </a:solidFill>
        </p:spPr>
        <p:txBody>
          <a:bodyPr/>
          <a:lstStyle/>
          <a:p>
            <a:r>
              <a:rPr lang="en-US" sz="2800" dirty="0"/>
              <a:t>A 1600 ft</a:t>
            </a:r>
            <a:r>
              <a:rPr lang="en-US" sz="2800" baseline="30000" dirty="0"/>
              <a:t>2</a:t>
            </a:r>
            <a:r>
              <a:rPr lang="en-US" sz="2800" dirty="0"/>
              <a:t> clean manufacturing area recently cost $8 M. Use a per unit model to estimate cost of a new 2000 ft</a:t>
            </a:r>
            <a:r>
              <a:rPr lang="en-US" sz="2800" baseline="30000" dirty="0"/>
              <a:t>2</a:t>
            </a:r>
            <a:r>
              <a:rPr lang="en-US" sz="2800" dirty="0"/>
              <a:t> area.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62750" y="2222286"/>
            <a:ext cx="7772400" cy="255374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sz="2800" dirty="0"/>
              <a:t>$0.8 million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$6.4 million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$8.0 million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$10.0 million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I don’t know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/>
              <a:t>Copyright Oxford University Press 2020</a:t>
            </a:r>
          </a:p>
        </p:txBody>
      </p:sp>
    </p:spTree>
    <p:extLst>
      <p:ext uri="{BB962C8B-B14F-4D97-AF65-F5344CB8AC3E}">
        <p14:creationId xmlns:p14="http://schemas.microsoft.com/office/powerpoint/2010/main" val="2325666061"/>
      </p:ext>
    </p:extLst>
  </p:cSld>
  <p:clrMapOvr>
    <a:masterClrMapping/>
  </p:clrMapOvr>
  <p:transition advClick="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62080" y="318267"/>
            <a:ext cx="7793037" cy="1253358"/>
          </a:xfrm>
          <a:solidFill>
            <a:schemeClr val="bg1"/>
          </a:solidFill>
        </p:spPr>
        <p:txBody>
          <a:bodyPr/>
          <a:lstStyle/>
          <a:p>
            <a:r>
              <a:rPr lang="en-US" sz="2800" dirty="0"/>
              <a:t>A 1600 ft</a:t>
            </a:r>
            <a:r>
              <a:rPr lang="en-US" sz="2800" baseline="30000" dirty="0"/>
              <a:t>2</a:t>
            </a:r>
            <a:r>
              <a:rPr lang="en-US" sz="2800" dirty="0"/>
              <a:t> clean manufacturing area recently cost $8 M. Use a per unit model to estimate cost of a new 2000 ft</a:t>
            </a:r>
            <a:r>
              <a:rPr lang="en-US" sz="2800" baseline="30000" dirty="0"/>
              <a:t>2</a:t>
            </a:r>
            <a:r>
              <a:rPr lang="en-US" sz="2800" dirty="0"/>
              <a:t> area.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62751" y="2218284"/>
            <a:ext cx="7772400" cy="255374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sz="2800" dirty="0"/>
              <a:t>$0.8 million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$6.4 million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$8.0 million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>
                <a:solidFill>
                  <a:srgbClr val="FF0000"/>
                </a:solidFill>
              </a:rPr>
              <a:t>$10.0 million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I don’t know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/>
              <a:t>Copyright Oxford University Press 2020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83439" y="3656029"/>
            <a:ext cx="1743075" cy="704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6804550"/>
      </p:ext>
    </p:extLst>
  </p:cSld>
  <p:clrMapOvr>
    <a:masterClrMapping/>
  </p:clrMapOvr>
  <p:transition advClick="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923828" y="131360"/>
            <a:ext cx="7819270" cy="1249765"/>
          </a:xfrm>
        </p:spPr>
        <p:txBody>
          <a:bodyPr/>
          <a:lstStyle/>
          <a:p>
            <a:r>
              <a:rPr lang="en-US" sz="3600" dirty="0"/>
              <a:t>Example 2-5 Cost Estimating using Per-Unit Model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90467" name="Rectangle 3"/>
          <p:cNvSpPr>
            <a:spLocks noGrp="1" noChangeArrowheads="1"/>
          </p:cNvSpPr>
          <p:nvPr>
            <p:ph idx="1"/>
          </p:nvPr>
        </p:nvSpPr>
        <p:spPr>
          <a:xfrm>
            <a:off x="214951" y="1818564"/>
            <a:ext cx="8721969" cy="4466491"/>
          </a:xfrm>
          <a:solidFill>
            <a:schemeClr val="bg1"/>
          </a:solidFill>
        </p:spPr>
        <p:txBody>
          <a:bodyPr/>
          <a:lstStyle/>
          <a:p>
            <a:pPr marL="0" indent="0">
              <a:buFontTx/>
              <a:buNone/>
            </a:pPr>
            <a:r>
              <a:rPr lang="en-US" sz="2400" dirty="0">
                <a:sym typeface="Symbol" pitchFamily="18" charset="2"/>
              </a:rPr>
              <a:t>Evaluate 4-acre (front 2-acre + rear 2-acre) waterfront lots for rental condominiums (32-unit building on each lot)</a:t>
            </a:r>
          </a:p>
          <a:p>
            <a:pPr>
              <a:buFontTx/>
              <a:buNone/>
            </a:pPr>
            <a:r>
              <a:rPr lang="en-US" sz="2400" dirty="0">
                <a:sym typeface="Symbol" pitchFamily="18" charset="2"/>
              </a:rPr>
              <a:t>Initial Costs</a:t>
            </a:r>
          </a:p>
          <a:p>
            <a:pPr>
              <a:buClr>
                <a:srgbClr val="0000FF"/>
              </a:buClr>
            </a:pPr>
            <a:r>
              <a:rPr lang="en-US" sz="2400" dirty="0">
                <a:sym typeface="Symbol" pitchFamily="18" charset="2"/>
              </a:rPr>
              <a:t>Purchase prices: $400,000/acre front, $200,000/acre back</a:t>
            </a:r>
          </a:p>
          <a:p>
            <a:pPr>
              <a:buClr>
                <a:srgbClr val="0000FF"/>
              </a:buClr>
            </a:pPr>
            <a:r>
              <a:rPr lang="en-US" sz="2400" dirty="0">
                <a:sym typeface="Symbol" pitchFamily="18" charset="2"/>
              </a:rPr>
              <a:t>Legal fees, applications, permits, etc.: $80,000</a:t>
            </a:r>
          </a:p>
          <a:p>
            <a:pPr>
              <a:buClr>
                <a:srgbClr val="0000FF"/>
              </a:buClr>
            </a:pPr>
            <a:r>
              <a:rPr lang="en-US" sz="2400" dirty="0">
                <a:sym typeface="Symbol" pitchFamily="18" charset="2"/>
              </a:rPr>
              <a:t>Site clearing &amp; preparation: $3000/acre</a:t>
            </a:r>
          </a:p>
          <a:p>
            <a:pPr>
              <a:buClr>
                <a:srgbClr val="0000FF"/>
              </a:buClr>
            </a:pPr>
            <a:r>
              <a:rPr lang="en-US" sz="2400" dirty="0">
                <a:sym typeface="Symbol" pitchFamily="18" charset="2"/>
              </a:rPr>
              <a:t>Paving roadways, parking, curbs, &amp; sidewalks: 25% of each lot at $40,000/acre</a:t>
            </a:r>
          </a:p>
          <a:p>
            <a:pPr>
              <a:buClr>
                <a:srgbClr val="0000FF"/>
              </a:buClr>
            </a:pPr>
            <a:r>
              <a:rPr lang="en-US" sz="2400" dirty="0">
                <a:sym typeface="Symbol" pitchFamily="18" charset="2"/>
              </a:rPr>
              <a:t>Construction costs: $3,000,000 per building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/>
              <a:t>Copyright Oxford University Press 2020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101DD4-3103-EAD8-FEC5-11A562AC8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5896" y="5276087"/>
            <a:ext cx="2391024" cy="1092687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581150" y="277813"/>
            <a:ext cx="7010400" cy="871537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3600" dirty="0">
                <a:solidFill>
                  <a:schemeClr val="bg1"/>
                </a:solidFill>
              </a:rPr>
              <a:t>Example 2-4 Cost Estimating using Per-Unit Model 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/>
              <a:t>Copyright Oxford University Press 2020</a:t>
            </a:r>
            <a:endParaRPr lang="en-US" dirty="0"/>
          </a:p>
        </p:txBody>
      </p:sp>
      <p:sp>
        <p:nvSpPr>
          <p:cNvPr id="192515" name="Rectangle 3"/>
          <p:cNvSpPr>
            <a:spLocks noChangeArrowheads="1"/>
          </p:cNvSpPr>
          <p:nvPr/>
        </p:nvSpPr>
        <p:spPr bwMode="auto">
          <a:xfrm>
            <a:off x="847725" y="1774440"/>
            <a:ext cx="8131346" cy="4595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ts val="0"/>
              </a:spcBef>
              <a:buSzPct val="80000"/>
              <a:buBlip>
                <a:blip r:embed="rId3"/>
              </a:buBlip>
            </a:pPr>
            <a:r>
              <a:rPr lang="en-US" sz="2400" dirty="0">
                <a:sym typeface="Symbol" pitchFamily="18" charset="2"/>
              </a:rPr>
              <a:t>Recurring costs</a:t>
            </a:r>
          </a:p>
          <a:p>
            <a:pPr marL="800100" lvl="1" indent="-342900">
              <a:spcBef>
                <a:spcPts val="0"/>
              </a:spcBef>
              <a:buSzPct val="55000"/>
              <a:buBlip>
                <a:blip r:embed="rId4"/>
              </a:buBlip>
            </a:pPr>
            <a:r>
              <a:rPr lang="en-US" sz="2400" dirty="0">
                <a:sym typeface="Symbol" pitchFamily="18" charset="2"/>
              </a:rPr>
              <a:t>Taxes &amp; insurance: $5000/month per building</a:t>
            </a:r>
          </a:p>
          <a:p>
            <a:pPr marL="800100" lvl="1" indent="-342900">
              <a:spcBef>
                <a:spcPts val="0"/>
              </a:spcBef>
              <a:buSzPct val="55000"/>
              <a:buBlip>
                <a:blip r:embed="rId4"/>
              </a:buBlip>
            </a:pPr>
            <a:r>
              <a:rPr lang="en-US" sz="2400" dirty="0">
                <a:sym typeface="Symbol" pitchFamily="18" charset="2"/>
              </a:rPr>
              <a:t>Landscaping: 25% of lot at $1000/acre/month</a:t>
            </a:r>
          </a:p>
          <a:p>
            <a:pPr marL="800100" lvl="1" indent="-342900">
              <a:spcBef>
                <a:spcPts val="0"/>
              </a:spcBef>
              <a:buSzPct val="55000"/>
              <a:buBlip>
                <a:blip r:embed="rId4"/>
              </a:buBlip>
            </a:pPr>
            <a:r>
              <a:rPr lang="en-US" sz="2400" dirty="0">
                <a:sym typeface="Symbol" pitchFamily="18" charset="2"/>
              </a:rPr>
              <a:t>Security: $1000/building + $1500/month</a:t>
            </a:r>
          </a:p>
          <a:p>
            <a:pPr marL="800100" lvl="1" indent="-342900">
              <a:spcBef>
                <a:spcPts val="0"/>
              </a:spcBef>
              <a:buSzPct val="55000"/>
              <a:buBlip>
                <a:blip r:embed="rId4"/>
              </a:buBlip>
            </a:pPr>
            <a:r>
              <a:rPr lang="en-US" sz="2400" dirty="0">
                <a:sym typeface="Symbol" pitchFamily="18" charset="2"/>
              </a:rPr>
              <a:t>Other costs: $2000/month</a:t>
            </a:r>
          </a:p>
          <a:p>
            <a:pPr>
              <a:spcBef>
                <a:spcPts val="0"/>
              </a:spcBef>
              <a:buSzPct val="80000"/>
              <a:buBlip>
                <a:blip r:embed="rId3"/>
              </a:buBlip>
            </a:pPr>
            <a:r>
              <a:rPr lang="en-US" sz="2400" dirty="0">
                <a:sym typeface="Symbol" pitchFamily="18" charset="2"/>
              </a:rPr>
              <a:t> Revenue (assume 90% annual occupancy)</a:t>
            </a:r>
          </a:p>
          <a:p>
            <a:pPr marL="800100" lvl="1" indent="-342900">
              <a:spcBef>
                <a:spcPts val="0"/>
              </a:spcBef>
              <a:buSzPct val="55000"/>
              <a:buBlip>
                <a:blip r:embed="rId4"/>
              </a:buBlip>
            </a:pPr>
            <a:r>
              <a:rPr lang="en-US" sz="2400" dirty="0">
                <a:sym typeface="Symbol" pitchFamily="18" charset="2"/>
              </a:rPr>
              <a:t>Front lot units: $2500/unit/month</a:t>
            </a:r>
          </a:p>
          <a:p>
            <a:pPr marL="800100" lvl="1" indent="-342900">
              <a:spcBef>
                <a:spcPts val="0"/>
              </a:spcBef>
              <a:buSzPct val="55000"/>
              <a:buBlip>
                <a:blip r:embed="rId4"/>
              </a:buBlip>
            </a:pPr>
            <a:r>
              <a:rPr lang="en-US" sz="2400" dirty="0">
                <a:sym typeface="Symbol" pitchFamily="18" charset="2"/>
              </a:rPr>
              <a:t>Rear lot units: $1750/unit/month</a:t>
            </a:r>
          </a:p>
          <a:p>
            <a:pPr marL="800100" lvl="1" indent="-342900">
              <a:spcBef>
                <a:spcPts val="0"/>
              </a:spcBef>
              <a:buSzPct val="55000"/>
              <a:buBlip>
                <a:blip r:embed="rId4"/>
              </a:buBlip>
            </a:pPr>
            <a:r>
              <a:rPr lang="en-US" sz="2400" dirty="0">
                <a:sym typeface="Symbol" pitchFamily="18" charset="2"/>
              </a:rPr>
              <a:t>Other revenue: $5000/month</a:t>
            </a:r>
          </a:p>
          <a:p>
            <a:pPr>
              <a:spcBef>
                <a:spcPts val="0"/>
              </a:spcBef>
              <a:buSzPct val="80000"/>
              <a:buBlip>
                <a:blip r:embed="rId3"/>
              </a:buBlip>
            </a:pPr>
            <a:r>
              <a:rPr lang="en-US" sz="2400" dirty="0">
                <a:sym typeface="Symbol" pitchFamily="18" charset="2"/>
              </a:rPr>
              <a:t> Estimate</a:t>
            </a:r>
          </a:p>
          <a:p>
            <a:pPr marL="914400" lvl="1" indent="-457200">
              <a:spcBef>
                <a:spcPts val="0"/>
              </a:spcBef>
              <a:buSzPct val="55000"/>
              <a:buBlip>
                <a:blip r:embed="rId4"/>
              </a:buBlip>
            </a:pPr>
            <a:r>
              <a:rPr lang="en-US" sz="2400" dirty="0">
                <a:sym typeface="Symbol" pitchFamily="18" charset="2"/>
              </a:rPr>
              <a:t>Initial cost, annual cost, &amp; annual revenue </a:t>
            </a:r>
          </a:p>
          <a:p>
            <a:pPr marL="914400" lvl="1" indent="-457200">
              <a:spcBef>
                <a:spcPts val="0"/>
              </a:spcBef>
              <a:buSzPct val="55000"/>
              <a:buBlip>
                <a:blip r:embed="rId4"/>
              </a:buBlip>
            </a:pPr>
            <a:r>
              <a:rPr lang="en-US" sz="2400" dirty="0">
                <a:sym typeface="Symbol" pitchFamily="18" charset="2"/>
              </a:rPr>
              <a:t>Ignoring time value of money estimate proﬁtability</a:t>
            </a:r>
          </a:p>
          <a:p>
            <a:pPr marL="914400" lvl="1" indent="-457200">
              <a:lnSpc>
                <a:spcPct val="90000"/>
              </a:lnSpc>
              <a:spcBef>
                <a:spcPts val="0"/>
              </a:spcBef>
              <a:buSzPct val="55000"/>
              <a:buBlip>
                <a:blip r:embed="rId4"/>
              </a:buBlip>
            </a:pPr>
            <a:endParaRPr lang="en-US" sz="2400" dirty="0">
              <a:sym typeface="Symbol" pitchFamily="18" charset="2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937579" y="583982"/>
            <a:ext cx="7793037" cy="625694"/>
          </a:xfrm>
        </p:spPr>
        <p:txBody>
          <a:bodyPr/>
          <a:lstStyle/>
          <a:p>
            <a:r>
              <a:rPr lang="en-US" sz="4000" dirty="0"/>
              <a:t>Example 2-5 continued</a:t>
            </a:r>
          </a:p>
        </p:txBody>
      </p:sp>
    </p:spTree>
  </p:cSld>
  <p:clrMapOvr>
    <a:masterClrMapping/>
  </p:clrMapOvr>
  <p:transition advClick="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/>
              <a:t>Copyright Oxford University Press 2020</a:t>
            </a:r>
            <a:endParaRPr lang="en-US" dirty="0"/>
          </a:p>
        </p:txBody>
      </p:sp>
      <p:sp>
        <p:nvSpPr>
          <p:cNvPr id="194563" name="Rectangle 3"/>
          <p:cNvSpPr>
            <a:spLocks noChangeArrowheads="1"/>
          </p:cNvSpPr>
          <p:nvPr/>
        </p:nvSpPr>
        <p:spPr bwMode="auto">
          <a:xfrm>
            <a:off x="200943" y="1683697"/>
            <a:ext cx="8741663" cy="47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15000"/>
              </a:spcBef>
              <a:tabLst>
                <a:tab pos="7546975" algn="r"/>
                <a:tab pos="8207375" algn="r"/>
              </a:tabLst>
            </a:pPr>
            <a:r>
              <a:rPr lang="en-US" sz="2200" dirty="0">
                <a:sym typeface="Symbol" pitchFamily="18" charset="2"/>
              </a:rPr>
              <a:t>Solution:</a:t>
            </a:r>
          </a:p>
          <a:p>
            <a:pPr>
              <a:lnSpc>
                <a:spcPct val="90000"/>
              </a:lnSpc>
              <a:spcBef>
                <a:spcPct val="15000"/>
              </a:spcBef>
              <a:buClr>
                <a:srgbClr val="000066"/>
              </a:buClr>
              <a:tabLst>
                <a:tab pos="8207375" algn="r"/>
                <a:tab pos="8229600" algn="r"/>
              </a:tabLst>
            </a:pPr>
            <a:r>
              <a:rPr lang="en-US" sz="2100" dirty="0">
                <a:sym typeface="Symbol" pitchFamily="18" charset="2"/>
              </a:rPr>
              <a:t>Initial cost</a:t>
            </a:r>
          </a:p>
          <a:p>
            <a:pPr marL="342900" indent="-342900">
              <a:lnSpc>
                <a:spcPct val="90000"/>
              </a:lnSpc>
              <a:spcBef>
                <a:spcPct val="15000"/>
              </a:spcBef>
              <a:buClr>
                <a:srgbClr val="000066"/>
              </a:buClr>
              <a:buSzPct val="80000"/>
              <a:tabLst>
                <a:tab pos="8207375" algn="r"/>
                <a:tab pos="8229600" algn="r"/>
              </a:tabLst>
            </a:pPr>
            <a:r>
              <a:rPr lang="en-US" sz="2100" dirty="0">
                <a:sym typeface="Symbol" pitchFamily="18" charset="2"/>
              </a:rPr>
              <a:t>	Purchase price: (400,000×2) + (200,000×2) = 	$1,000,000</a:t>
            </a:r>
          </a:p>
          <a:p>
            <a:pPr marL="342900" indent="-342900">
              <a:lnSpc>
                <a:spcPct val="90000"/>
              </a:lnSpc>
              <a:spcBef>
                <a:spcPct val="15000"/>
              </a:spcBef>
              <a:buClr>
                <a:srgbClr val="000066"/>
              </a:buClr>
              <a:buSzPct val="80000"/>
              <a:tabLst>
                <a:tab pos="8207375" algn="r"/>
                <a:tab pos="8229600" algn="r"/>
              </a:tabLst>
            </a:pPr>
            <a:r>
              <a:rPr lang="en-US" sz="2100" dirty="0">
                <a:sym typeface="Symbol" pitchFamily="18" charset="2"/>
              </a:rPr>
              <a:t>	Legal costs = 	 80,000</a:t>
            </a:r>
          </a:p>
          <a:p>
            <a:pPr marL="342900" indent="-342900">
              <a:lnSpc>
                <a:spcPct val="90000"/>
              </a:lnSpc>
              <a:spcBef>
                <a:spcPct val="15000"/>
              </a:spcBef>
              <a:buClr>
                <a:srgbClr val="000066"/>
              </a:buClr>
              <a:buSzPct val="80000"/>
              <a:tabLst>
                <a:tab pos="8207375" algn="r"/>
                <a:tab pos="8229600" algn="r"/>
              </a:tabLst>
            </a:pPr>
            <a:r>
              <a:rPr lang="en-US" sz="2100" dirty="0">
                <a:sym typeface="Symbol" pitchFamily="18" charset="2"/>
              </a:rPr>
              <a:t>	Site clearing &amp; preparation: 3000×4 = 	12,000</a:t>
            </a:r>
          </a:p>
          <a:p>
            <a:pPr marL="342900" indent="-342900">
              <a:lnSpc>
                <a:spcPct val="90000"/>
              </a:lnSpc>
              <a:spcBef>
                <a:spcPct val="15000"/>
              </a:spcBef>
              <a:buClr>
                <a:srgbClr val="000066"/>
              </a:buClr>
              <a:buSzPct val="80000"/>
              <a:tabLst>
                <a:tab pos="8207375" algn="r"/>
                <a:tab pos="8229600" algn="r"/>
              </a:tabLst>
            </a:pPr>
            <a:r>
              <a:rPr lang="en-US" sz="2100" dirty="0">
                <a:sym typeface="Symbol" pitchFamily="18" charset="2"/>
              </a:rPr>
              <a:t>	Roadways, etc.: (.25×4)×40,000 = 	40,000</a:t>
            </a:r>
          </a:p>
          <a:p>
            <a:pPr marL="342900" indent="-342900">
              <a:lnSpc>
                <a:spcPct val="90000"/>
              </a:lnSpc>
              <a:spcBef>
                <a:spcPct val="15000"/>
              </a:spcBef>
              <a:buClr>
                <a:srgbClr val="000066"/>
              </a:buClr>
              <a:buSzPct val="80000"/>
              <a:tabLst>
                <a:tab pos="8207375" algn="r"/>
                <a:tab pos="8229600" algn="r"/>
              </a:tabLst>
            </a:pPr>
            <a:r>
              <a:rPr lang="en-US" sz="2100" dirty="0">
                <a:sym typeface="Symbol" pitchFamily="18" charset="2"/>
              </a:rPr>
              <a:t>	Construction: 3,000,000×2 = 	6,000,000</a:t>
            </a:r>
          </a:p>
          <a:p>
            <a:pPr marL="6350" lvl="3">
              <a:lnSpc>
                <a:spcPct val="90000"/>
              </a:lnSpc>
              <a:spcBef>
                <a:spcPct val="15000"/>
              </a:spcBef>
              <a:buClr>
                <a:srgbClr val="000066"/>
              </a:buClr>
              <a:tabLst>
                <a:tab pos="8207375" algn="r"/>
                <a:tab pos="8229600" algn="r"/>
              </a:tabLst>
            </a:pPr>
            <a:r>
              <a:rPr lang="en-US" sz="2100" dirty="0">
                <a:sym typeface="Symbol" pitchFamily="18" charset="2"/>
              </a:rPr>
              <a:t>	$7,132,000</a:t>
            </a:r>
          </a:p>
          <a:p>
            <a:pPr>
              <a:lnSpc>
                <a:spcPct val="90000"/>
              </a:lnSpc>
              <a:spcBef>
                <a:spcPct val="15000"/>
              </a:spcBef>
              <a:buClr>
                <a:srgbClr val="000066"/>
              </a:buClr>
              <a:tabLst>
                <a:tab pos="8207375" algn="r"/>
                <a:tab pos="8229600" algn="r"/>
              </a:tabLst>
            </a:pPr>
            <a:r>
              <a:rPr lang="en-US" sz="2100" dirty="0">
                <a:sym typeface="Symbol" pitchFamily="18" charset="2"/>
              </a:rPr>
              <a:t>Annual cost</a:t>
            </a:r>
          </a:p>
          <a:p>
            <a:pPr marL="342900" indent="-342900">
              <a:lnSpc>
                <a:spcPct val="90000"/>
              </a:lnSpc>
              <a:spcBef>
                <a:spcPct val="15000"/>
              </a:spcBef>
              <a:buClr>
                <a:srgbClr val="000066"/>
              </a:buClr>
              <a:buSzPct val="80000"/>
              <a:tabLst>
                <a:tab pos="8207375" algn="r"/>
                <a:tab pos="8229600" algn="r"/>
              </a:tabLst>
            </a:pPr>
            <a:r>
              <a:rPr lang="en-US" sz="2100" dirty="0">
                <a:sym typeface="Symbol" pitchFamily="18" charset="2"/>
              </a:rPr>
              <a:t>	Taxes &amp; insurance: 10,000×12 = 	$120,000</a:t>
            </a:r>
          </a:p>
          <a:p>
            <a:pPr marL="342900" indent="-342900">
              <a:lnSpc>
                <a:spcPct val="90000"/>
              </a:lnSpc>
              <a:spcBef>
                <a:spcPct val="15000"/>
              </a:spcBef>
              <a:buClr>
                <a:srgbClr val="000066"/>
              </a:buClr>
              <a:buSzPct val="80000"/>
              <a:tabLst>
                <a:tab pos="8207375" algn="r"/>
                <a:tab pos="8229600" algn="r"/>
              </a:tabLst>
            </a:pPr>
            <a:r>
              <a:rPr lang="en-US" sz="2100" dirty="0">
                <a:sym typeface="Symbol" pitchFamily="18" charset="2"/>
              </a:rPr>
              <a:t>	Landscaping: (.25×4)×1000×12 = 	12,000</a:t>
            </a:r>
          </a:p>
          <a:p>
            <a:pPr marL="342900" indent="-342900">
              <a:lnSpc>
                <a:spcPct val="90000"/>
              </a:lnSpc>
              <a:spcBef>
                <a:spcPct val="15000"/>
              </a:spcBef>
              <a:buClr>
                <a:srgbClr val="000066"/>
              </a:buClr>
              <a:buSzPct val="80000"/>
              <a:tabLst>
                <a:tab pos="8207375" algn="r"/>
                <a:tab pos="8229600" algn="r"/>
              </a:tabLst>
            </a:pPr>
            <a:r>
              <a:rPr lang="en-US" sz="2100" dirty="0">
                <a:sym typeface="Symbol" pitchFamily="18" charset="2"/>
              </a:rPr>
              <a:t>	Security: (1000×2) + (1500×12) = 	20,000</a:t>
            </a:r>
          </a:p>
          <a:p>
            <a:pPr marL="342900" indent="-342900">
              <a:lnSpc>
                <a:spcPct val="90000"/>
              </a:lnSpc>
              <a:spcBef>
                <a:spcPct val="15000"/>
              </a:spcBef>
              <a:buClr>
                <a:srgbClr val="000066"/>
              </a:buClr>
              <a:buSzPct val="80000"/>
              <a:tabLst>
                <a:tab pos="8207375" algn="r"/>
                <a:tab pos="8229600" algn="r"/>
              </a:tabLst>
            </a:pPr>
            <a:r>
              <a:rPr lang="en-US" sz="2100" dirty="0">
                <a:sym typeface="Symbol" pitchFamily="18" charset="2"/>
              </a:rPr>
              <a:t>	Other costs: 2000×12 = 	24,000</a:t>
            </a:r>
          </a:p>
          <a:p>
            <a:pPr>
              <a:lnSpc>
                <a:spcPct val="90000"/>
              </a:lnSpc>
              <a:spcBef>
                <a:spcPct val="15000"/>
              </a:spcBef>
              <a:buClr>
                <a:srgbClr val="000066"/>
              </a:buClr>
              <a:tabLst>
                <a:tab pos="8207375" algn="r"/>
                <a:tab pos="8229600" algn="r"/>
              </a:tabLst>
            </a:pPr>
            <a:r>
              <a:rPr lang="en-US" sz="2100" dirty="0">
                <a:sym typeface="Symbol" pitchFamily="18" charset="2"/>
              </a:rPr>
              <a:t>	$176,000</a:t>
            </a:r>
          </a:p>
        </p:txBody>
      </p:sp>
      <p:sp>
        <p:nvSpPr>
          <p:cNvPr id="194564" name="Line 4"/>
          <p:cNvSpPr>
            <a:spLocks noChangeShapeType="1"/>
          </p:cNvSpPr>
          <p:nvPr/>
        </p:nvSpPr>
        <p:spPr bwMode="auto">
          <a:xfrm>
            <a:off x="7256179" y="4008985"/>
            <a:ext cx="1372867" cy="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565" name="Line 5"/>
          <p:cNvSpPr>
            <a:spLocks noChangeShapeType="1"/>
          </p:cNvSpPr>
          <p:nvPr/>
        </p:nvSpPr>
        <p:spPr bwMode="auto">
          <a:xfrm>
            <a:off x="7314932" y="6065464"/>
            <a:ext cx="1255363" cy="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Footer Placeholder 4"/>
          <p:cNvSpPr txBox="1">
            <a:spLocks/>
          </p:cNvSpPr>
          <p:nvPr/>
        </p:nvSpPr>
        <p:spPr bwMode="auto">
          <a:xfrm>
            <a:off x="2388358" y="6381750"/>
            <a:ext cx="425810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/>
              <a:t>Copyright Oxford University Press 2014</a:t>
            </a:r>
            <a:endParaRPr lang="en-US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956629" y="545881"/>
            <a:ext cx="7793037" cy="654269"/>
          </a:xfrm>
        </p:spPr>
        <p:txBody>
          <a:bodyPr/>
          <a:lstStyle/>
          <a:p>
            <a:r>
              <a:rPr lang="en-US" sz="4000" dirty="0"/>
              <a:t>Example 2-5 continued</a:t>
            </a:r>
          </a:p>
        </p:txBody>
      </p:sp>
    </p:spTree>
  </p:cSld>
  <p:clrMapOvr>
    <a:masterClrMapping/>
  </p:clrMapOvr>
  <p:transition advClick="0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/>
              <a:t>Copyright Oxford University Press 2020</a:t>
            </a:r>
            <a:endParaRPr lang="en-US" dirty="0"/>
          </a:p>
        </p:txBody>
      </p:sp>
      <p:sp>
        <p:nvSpPr>
          <p:cNvPr id="194563" name="Rectangle 3"/>
          <p:cNvSpPr>
            <a:spLocks noChangeArrowheads="1"/>
          </p:cNvSpPr>
          <p:nvPr/>
        </p:nvSpPr>
        <p:spPr bwMode="auto">
          <a:xfrm>
            <a:off x="200943" y="1809820"/>
            <a:ext cx="8741663" cy="47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15000"/>
              </a:spcBef>
              <a:tabLst>
                <a:tab pos="7546975" algn="r"/>
                <a:tab pos="8207375" algn="r"/>
              </a:tabLst>
            </a:pPr>
            <a:r>
              <a:rPr lang="en-US" sz="2200" dirty="0">
                <a:sym typeface="Symbol" pitchFamily="18" charset="2"/>
              </a:rPr>
              <a:t>Solution:</a:t>
            </a:r>
          </a:p>
          <a:p>
            <a:pPr>
              <a:lnSpc>
                <a:spcPct val="90000"/>
              </a:lnSpc>
              <a:spcBef>
                <a:spcPct val="15000"/>
              </a:spcBef>
              <a:buClr>
                <a:srgbClr val="000066"/>
              </a:buClr>
              <a:tabLst>
                <a:tab pos="8207375" algn="r"/>
                <a:tab pos="8229600" algn="r"/>
              </a:tabLst>
            </a:pPr>
            <a:r>
              <a:rPr lang="en-US" sz="2200" dirty="0">
                <a:sym typeface="Symbol" pitchFamily="18" charset="2"/>
              </a:rPr>
              <a:t>Annual revenue</a:t>
            </a:r>
          </a:p>
          <a:p>
            <a:pPr marL="342900" indent="-342900">
              <a:lnSpc>
                <a:spcPct val="90000"/>
              </a:lnSpc>
              <a:spcBef>
                <a:spcPct val="15000"/>
              </a:spcBef>
              <a:buClr>
                <a:srgbClr val="000066"/>
              </a:buClr>
              <a:tabLst>
                <a:tab pos="8207375" algn="r"/>
                <a:tab pos="8229600" algn="r"/>
              </a:tabLst>
            </a:pPr>
            <a:r>
              <a:rPr lang="en-US" sz="2200" dirty="0">
                <a:sym typeface="Symbol" pitchFamily="18" charset="2"/>
              </a:rPr>
              <a:t>	Front lot leases: (32×2500×12) × .90 = 	$864,000</a:t>
            </a:r>
          </a:p>
          <a:p>
            <a:pPr marL="342900" indent="-342900">
              <a:lnSpc>
                <a:spcPct val="90000"/>
              </a:lnSpc>
              <a:spcBef>
                <a:spcPct val="15000"/>
              </a:spcBef>
              <a:buClr>
                <a:srgbClr val="000066"/>
              </a:buClr>
              <a:tabLst>
                <a:tab pos="8207375" algn="r"/>
                <a:tab pos="8229600" algn="r"/>
              </a:tabLst>
            </a:pPr>
            <a:r>
              <a:rPr lang="en-US" sz="2200" dirty="0">
                <a:sym typeface="Symbol" pitchFamily="18" charset="2"/>
              </a:rPr>
              <a:t>	Rear lot leases: (32×1750×12) × .90 = 	604,800</a:t>
            </a:r>
          </a:p>
          <a:p>
            <a:pPr marL="342900" indent="-342900">
              <a:lnSpc>
                <a:spcPct val="90000"/>
              </a:lnSpc>
              <a:spcBef>
                <a:spcPct val="15000"/>
              </a:spcBef>
              <a:buClr>
                <a:srgbClr val="000066"/>
              </a:buClr>
              <a:tabLst>
                <a:tab pos="8207375" algn="r"/>
                <a:tab pos="8229600" algn="r"/>
              </a:tabLst>
            </a:pPr>
            <a:r>
              <a:rPr lang="en-US" sz="2200" dirty="0">
                <a:sym typeface="Symbol" pitchFamily="18" charset="2"/>
              </a:rPr>
              <a:t>	Other revenue: 5000 × 12 = 	60,000</a:t>
            </a:r>
          </a:p>
          <a:p>
            <a:pPr lvl="1">
              <a:lnSpc>
                <a:spcPct val="90000"/>
              </a:lnSpc>
              <a:spcBef>
                <a:spcPct val="15000"/>
              </a:spcBef>
              <a:buClr>
                <a:srgbClr val="000066"/>
              </a:buClr>
              <a:tabLst>
                <a:tab pos="8207375" algn="r"/>
                <a:tab pos="8229600" algn="r"/>
              </a:tabLst>
            </a:pPr>
            <a:r>
              <a:rPr lang="en-US" sz="2200" dirty="0">
                <a:sym typeface="Symbol" pitchFamily="18" charset="2"/>
              </a:rPr>
              <a:t>	$1,528,800</a:t>
            </a:r>
          </a:p>
          <a:p>
            <a:pPr lvl="1">
              <a:lnSpc>
                <a:spcPct val="90000"/>
              </a:lnSpc>
              <a:spcBef>
                <a:spcPct val="15000"/>
              </a:spcBef>
              <a:buClr>
                <a:srgbClr val="000066"/>
              </a:buClr>
              <a:tabLst>
                <a:tab pos="8207375" algn="r"/>
                <a:tab pos="8229600" algn="r"/>
              </a:tabLst>
            </a:pPr>
            <a:endParaRPr lang="en-US" sz="2200" dirty="0">
              <a:sym typeface="Symbol" pitchFamily="18" charset="2"/>
            </a:endParaRPr>
          </a:p>
          <a:p>
            <a:pPr marL="6350" lvl="1">
              <a:lnSpc>
                <a:spcPct val="90000"/>
              </a:lnSpc>
              <a:spcBef>
                <a:spcPct val="15000"/>
              </a:spcBef>
              <a:buClr>
                <a:srgbClr val="000066"/>
              </a:buClr>
              <a:tabLst>
                <a:tab pos="8207375" algn="r"/>
                <a:tab pos="8229600" algn="r"/>
              </a:tabLst>
            </a:pPr>
            <a:r>
              <a:rPr lang="en-US" sz="2200" dirty="0">
                <a:sym typeface="Symbol" pitchFamily="18" charset="2"/>
              </a:rPr>
              <a:t>Net proﬁt over 10 years</a:t>
            </a:r>
          </a:p>
          <a:p>
            <a:pPr marL="6350" lvl="1">
              <a:lnSpc>
                <a:spcPct val="90000"/>
              </a:lnSpc>
              <a:spcBef>
                <a:spcPct val="15000"/>
              </a:spcBef>
              <a:buClr>
                <a:srgbClr val="000066"/>
              </a:buClr>
              <a:tabLst>
                <a:tab pos="914400" algn="l"/>
                <a:tab pos="8207375" algn="r"/>
                <a:tab pos="8229600" algn="r"/>
              </a:tabLst>
            </a:pPr>
            <a:r>
              <a:rPr lang="en-US" sz="2200" dirty="0">
                <a:sym typeface="Symbol" pitchFamily="18" charset="2"/>
              </a:rPr>
              <a:t>	= [1,528,800 × 10] − [7,132,000 + (176,000 × 10)]</a:t>
            </a:r>
          </a:p>
          <a:p>
            <a:pPr marL="6350" lvl="1">
              <a:lnSpc>
                <a:spcPct val="90000"/>
              </a:lnSpc>
              <a:spcBef>
                <a:spcPct val="15000"/>
              </a:spcBef>
              <a:buClr>
                <a:srgbClr val="000066"/>
              </a:buClr>
              <a:tabLst>
                <a:tab pos="914400" algn="l"/>
                <a:tab pos="8207375" algn="r"/>
                <a:tab pos="8229600" algn="r"/>
              </a:tabLst>
            </a:pPr>
            <a:r>
              <a:rPr lang="en-US" sz="2200" dirty="0">
                <a:sym typeface="Symbol" pitchFamily="18" charset="2"/>
              </a:rPr>
              <a:t>	= $6,396,000</a:t>
            </a:r>
          </a:p>
          <a:p>
            <a:pPr marL="6350" lvl="1">
              <a:lnSpc>
                <a:spcPct val="90000"/>
              </a:lnSpc>
              <a:spcBef>
                <a:spcPct val="15000"/>
              </a:spcBef>
              <a:buClr>
                <a:srgbClr val="000066"/>
              </a:buClr>
              <a:tabLst>
                <a:tab pos="8207375" algn="r"/>
                <a:tab pos="8229600" algn="r"/>
              </a:tabLst>
            </a:pPr>
            <a:endParaRPr lang="en-US" sz="2200" dirty="0">
              <a:sym typeface="Symbol" pitchFamily="18" charset="2"/>
            </a:endParaRPr>
          </a:p>
        </p:txBody>
      </p:sp>
      <p:sp>
        <p:nvSpPr>
          <p:cNvPr id="194564" name="Line 4"/>
          <p:cNvSpPr>
            <a:spLocks noChangeShapeType="1"/>
          </p:cNvSpPr>
          <p:nvPr/>
        </p:nvSpPr>
        <p:spPr bwMode="auto">
          <a:xfrm>
            <a:off x="7240414" y="3578506"/>
            <a:ext cx="1372867" cy="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955972" y="574456"/>
            <a:ext cx="7793037" cy="635219"/>
          </a:xfrm>
        </p:spPr>
        <p:txBody>
          <a:bodyPr/>
          <a:lstStyle/>
          <a:p>
            <a:r>
              <a:rPr lang="en-US" sz="4000" dirty="0"/>
              <a:t>Example 2-5 continued</a:t>
            </a:r>
          </a:p>
        </p:txBody>
      </p:sp>
    </p:spTree>
    <p:extLst>
      <p:ext uri="{BB962C8B-B14F-4D97-AF65-F5344CB8AC3E}">
        <p14:creationId xmlns:p14="http://schemas.microsoft.com/office/powerpoint/2010/main" val="3364169631"/>
      </p:ext>
    </p:extLst>
  </p:cSld>
  <p:clrMapOvr>
    <a:masterClrMapping/>
  </p:clrMapOvr>
  <p:transition advClick="0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945055" y="433880"/>
            <a:ext cx="6604000" cy="947245"/>
          </a:xfrm>
        </p:spPr>
        <p:txBody>
          <a:bodyPr/>
          <a:lstStyle/>
          <a:p>
            <a:r>
              <a:rPr lang="en-US" sz="3600" dirty="0"/>
              <a:t>Cost Estimating Models – </a:t>
            </a:r>
            <a:br>
              <a:rPr lang="en-US" sz="3600" dirty="0"/>
            </a:br>
            <a:r>
              <a:rPr lang="en-US" sz="3600" dirty="0"/>
              <a:t>Segmenting Model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09127" y="1838818"/>
            <a:ext cx="7791061" cy="4225925"/>
          </a:xfrm>
        </p:spPr>
        <p:txBody>
          <a:bodyPr/>
          <a:lstStyle/>
          <a:p>
            <a:pPr>
              <a:buClr>
                <a:srgbClr val="0000FF"/>
              </a:buClr>
            </a:pPr>
            <a:r>
              <a:rPr lang="en-US" sz="2800" dirty="0"/>
              <a:t>Estimate is decomposed into individual components</a:t>
            </a:r>
          </a:p>
          <a:p>
            <a:pPr>
              <a:buClr>
                <a:srgbClr val="0000FF"/>
              </a:buClr>
            </a:pPr>
            <a:r>
              <a:rPr lang="en-US" sz="2800" dirty="0"/>
              <a:t>Estimates are made at component level</a:t>
            </a:r>
          </a:p>
          <a:p>
            <a:pPr>
              <a:buClr>
                <a:srgbClr val="0000FF"/>
              </a:buClr>
            </a:pPr>
            <a:r>
              <a:rPr lang="en-US" sz="2800" dirty="0"/>
              <a:t>Individual estimates are aggregated back together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/>
              <a:t>Copyright Oxford University Press 2020</a:t>
            </a:r>
            <a:endParaRPr lang="en-US" dirty="0"/>
          </a:p>
        </p:txBody>
      </p:sp>
    </p:spTree>
  </p:cSld>
  <p:clrMapOvr>
    <a:masterClrMapping/>
  </p:clrMapOvr>
  <p:transition advClick="0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55" y="150758"/>
            <a:ext cx="7793037" cy="1230367"/>
          </a:xfrm>
        </p:spPr>
        <p:txBody>
          <a:bodyPr/>
          <a:lstStyle/>
          <a:p>
            <a:r>
              <a:rPr lang="en-US" sz="3600" dirty="0"/>
              <a:t>Example 2-6 Cost Estimating using Segmenting Model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0988" y="1726325"/>
            <a:ext cx="5316537" cy="569913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/>
              <a:t>Cost estimate of lawn mower</a:t>
            </a:r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endParaRPr lang="en-US" sz="2800" dirty="0"/>
          </a:p>
        </p:txBody>
      </p:sp>
      <p:graphicFrame>
        <p:nvGraphicFramePr>
          <p:cNvPr id="200708" name="Group 4"/>
          <p:cNvGraphicFramePr>
            <a:graphicFrameLocks noGrp="1"/>
          </p:cNvGraphicFramePr>
          <p:nvPr>
            <p:ph sz="quarter" idx="2"/>
          </p:nvPr>
        </p:nvGraphicFramePr>
        <p:xfrm>
          <a:off x="4576654" y="3115442"/>
          <a:ext cx="4181475" cy="2804160"/>
        </p:xfrm>
        <a:graphic>
          <a:graphicData uri="http://schemas.openxmlformats.org/drawingml/2006/table">
            <a:tbl>
              <a:tblPr/>
              <a:tblGrid>
                <a:gridCol w="2930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0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 Item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Estimate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B.1 Engine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$38.50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B.2 Starter assembly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B.3 Transmission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B.4 Drive disc assembly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B.5 Clutch linkage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B.6 Belt assemblies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$72.70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00739" name="Group 35"/>
          <p:cNvGraphicFramePr>
            <a:graphicFrameLocks noGrp="1"/>
          </p:cNvGraphicFramePr>
          <p:nvPr>
            <p:ph sz="quarter" idx="3"/>
          </p:nvPr>
        </p:nvGraphicFramePr>
        <p:xfrm>
          <a:off x="350619" y="3121681"/>
          <a:ext cx="3773487" cy="1752600"/>
        </p:xfrm>
        <a:graphic>
          <a:graphicData uri="http://schemas.openxmlformats.org/drawingml/2006/table">
            <a:tbl>
              <a:tblPr/>
              <a:tblGrid>
                <a:gridCol w="2366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6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 Item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Estimate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A.1 Deck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$7.40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A.2 Wheels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A.3 Axles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$22.45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/>
              <a:t>Copyright Oxford University Press 2020</a:t>
            </a:r>
            <a:endParaRPr lang="en-US" dirty="0"/>
          </a:p>
        </p:txBody>
      </p:sp>
      <p:sp>
        <p:nvSpPr>
          <p:cNvPr id="200737" name="Text Box 33"/>
          <p:cNvSpPr txBox="1">
            <a:spLocks noChangeArrowheads="1"/>
          </p:cNvSpPr>
          <p:nvPr/>
        </p:nvSpPr>
        <p:spPr bwMode="auto">
          <a:xfrm>
            <a:off x="558800" y="2455151"/>
            <a:ext cx="2255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/>
              <a:t>A. Chassis</a:t>
            </a:r>
          </a:p>
        </p:txBody>
      </p:sp>
      <p:sp>
        <p:nvSpPr>
          <p:cNvPr id="200738" name="Text Box 34"/>
          <p:cNvSpPr txBox="1">
            <a:spLocks noChangeArrowheads="1"/>
          </p:cNvSpPr>
          <p:nvPr/>
        </p:nvSpPr>
        <p:spPr bwMode="auto">
          <a:xfrm>
            <a:off x="4661010" y="2452194"/>
            <a:ext cx="2255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/>
              <a:t>B. Drive Train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BED132-6D55-1E9E-45C6-FD7469C23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339" y="945332"/>
            <a:ext cx="2028103" cy="677969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55" y="176049"/>
            <a:ext cx="7793037" cy="1195551"/>
          </a:xfrm>
        </p:spPr>
        <p:txBody>
          <a:bodyPr/>
          <a:lstStyle/>
          <a:p>
            <a:r>
              <a:rPr lang="en-US" sz="3600" dirty="0"/>
              <a:t>Example 2-6 Cost Estimating using Segmenting Model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6754" y="1710559"/>
            <a:ext cx="5316537" cy="569913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/>
              <a:t>Cost estimate of lawn mower</a:t>
            </a:r>
          </a:p>
        </p:txBody>
      </p:sp>
      <p:graphicFrame>
        <p:nvGraphicFramePr>
          <p:cNvPr id="202756" name="Group 4"/>
          <p:cNvGraphicFramePr>
            <a:graphicFrameLocks noGrp="1"/>
          </p:cNvGraphicFramePr>
          <p:nvPr>
            <p:ph sz="quarter" idx="2"/>
          </p:nvPr>
        </p:nvGraphicFramePr>
        <p:xfrm>
          <a:off x="287338" y="2727325"/>
          <a:ext cx="4500562" cy="2804160"/>
        </p:xfrm>
        <a:graphic>
          <a:graphicData uri="http://schemas.openxmlformats.org/drawingml/2006/table">
            <a:tbl>
              <a:tblPr/>
              <a:tblGrid>
                <a:gridCol w="325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3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 Item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Estimate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C.1 Handle assembly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$3.85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C.2 Engine linkage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C.3 Blade linkage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C.4 Speed control linkage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C.5 Drive control assembly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C.6 Cutting height adjuster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$52.70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02787" name="Group 35"/>
          <p:cNvGraphicFramePr>
            <a:graphicFrameLocks noGrp="1"/>
          </p:cNvGraphicFramePr>
          <p:nvPr>
            <p:ph sz="quarter" idx="3"/>
          </p:nvPr>
        </p:nvGraphicFramePr>
        <p:xfrm>
          <a:off x="5097463" y="2749550"/>
          <a:ext cx="3773487" cy="2011680"/>
        </p:xfrm>
        <a:graphic>
          <a:graphicData uri="http://schemas.openxmlformats.org/drawingml/2006/table">
            <a:tbl>
              <a:tblPr/>
              <a:tblGrid>
                <a:gridCol w="2525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 Item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Estimate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D.1 Blade assembly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$10.80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D.2 Side chute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461963" marR="0" lvl="0" indent="-461963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D.3 Grass bag &amp; adapter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$25.60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/>
              <a:t>Copyright Oxford University Press 2020</a:t>
            </a:r>
            <a:endParaRPr lang="en-US" dirty="0"/>
          </a:p>
        </p:txBody>
      </p:sp>
      <p:sp>
        <p:nvSpPr>
          <p:cNvPr id="202785" name="Text Box 33"/>
          <p:cNvSpPr txBox="1">
            <a:spLocks noChangeArrowheads="1"/>
          </p:cNvSpPr>
          <p:nvPr/>
        </p:nvSpPr>
        <p:spPr bwMode="auto">
          <a:xfrm>
            <a:off x="487363" y="2133600"/>
            <a:ext cx="2255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/>
              <a:t>C. Controls</a:t>
            </a:r>
          </a:p>
        </p:txBody>
      </p:sp>
      <p:sp>
        <p:nvSpPr>
          <p:cNvPr id="202786" name="Text Box 34"/>
          <p:cNvSpPr txBox="1">
            <a:spLocks noChangeArrowheads="1"/>
          </p:cNvSpPr>
          <p:nvPr/>
        </p:nvSpPr>
        <p:spPr bwMode="auto">
          <a:xfrm>
            <a:off x="4872038" y="2163763"/>
            <a:ext cx="414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/>
              <a:t>D. Cutting/Collection system</a:t>
            </a:r>
          </a:p>
        </p:txBody>
      </p:sp>
      <p:sp>
        <p:nvSpPr>
          <p:cNvPr id="202807" name="Text Box 55"/>
          <p:cNvSpPr txBox="1">
            <a:spLocks noChangeArrowheads="1"/>
          </p:cNvSpPr>
          <p:nvPr/>
        </p:nvSpPr>
        <p:spPr bwMode="auto">
          <a:xfrm>
            <a:off x="328613" y="5630863"/>
            <a:ext cx="857726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dirty="0"/>
              <a:t>Total material cost = $22.45 + $72.70 + $52.70 + $25.60 = $173.45 </a:t>
            </a:r>
          </a:p>
        </p:txBody>
      </p:sp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3"/>
          <p:cNvSpPr>
            <a:spLocks noGrp="1" noChangeArrowheads="1"/>
          </p:cNvSpPr>
          <p:nvPr>
            <p:ph type="title"/>
          </p:nvPr>
        </p:nvSpPr>
        <p:spPr>
          <a:xfrm>
            <a:off x="965342" y="368892"/>
            <a:ext cx="7589838" cy="989012"/>
          </a:xfrm>
        </p:spPr>
        <p:txBody>
          <a:bodyPr>
            <a:noAutofit/>
          </a:bodyPr>
          <a:lstStyle/>
          <a:p>
            <a:r>
              <a:rPr lang="en-US" sz="3600" dirty="0"/>
              <a:t>Vignette: Automated Metering Information System</a:t>
            </a:r>
          </a:p>
        </p:txBody>
      </p:sp>
      <p:sp>
        <p:nvSpPr>
          <p:cNvPr id="141314" name="Rectangle 2"/>
          <p:cNvSpPr>
            <a:spLocks noGrp="1" noChangeArrowheads="1"/>
          </p:cNvSpPr>
          <p:nvPr>
            <p:ph idx="1"/>
          </p:nvPr>
        </p:nvSpPr>
        <p:spPr>
          <a:xfrm>
            <a:off x="480767" y="1843585"/>
            <a:ext cx="8450513" cy="455707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Questions to Consider:</a:t>
            </a:r>
          </a:p>
          <a:p>
            <a:pPr marL="457200" lvl="1" indent="-4572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/>
              <a:t>How to estimate cost &amp; beneﬁts of “hybrid” operation (max profit) with traditional utility business (min cost)?</a:t>
            </a:r>
          </a:p>
          <a:p>
            <a:pPr marL="457200" lvl="1" indent="-4572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/>
              <a:t>Ethical issues in using public funds in what could be seen as a for-proﬁt venture competing with private sector firms</a:t>
            </a:r>
          </a:p>
          <a:p>
            <a:pPr marL="457200" lvl="1" indent="-4572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 err="1"/>
              <a:t>LightTUBe</a:t>
            </a:r>
            <a:r>
              <a:rPr lang="en-US" sz="2400" dirty="0"/>
              <a:t> would be able to consider both what it collects &amp; consumer surplus value. How should this be handled?</a:t>
            </a:r>
          </a:p>
          <a:p>
            <a:pPr marL="457200" lvl="1" indent="-4572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/>
              <a:t>When analyzing economics of “hybrid” projects, what tools would be appropriate?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/>
              <a:t>Copyright Oxford University Press 2020</a:t>
            </a:r>
            <a:endParaRPr lang="en-US" dirty="0"/>
          </a:p>
        </p:txBody>
      </p:sp>
    </p:spTree>
  </p:cSld>
  <p:clrMapOvr>
    <a:masterClrMapping/>
  </p:clrMapOvr>
  <p:transition advClick="0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967061" y="430925"/>
            <a:ext cx="6604000" cy="940676"/>
          </a:xfrm>
        </p:spPr>
        <p:txBody>
          <a:bodyPr/>
          <a:lstStyle/>
          <a:p>
            <a:r>
              <a:rPr lang="en-US" sz="3600" dirty="0"/>
              <a:t>Cost Estimating Models – </a:t>
            </a:r>
            <a:br>
              <a:rPr lang="en-US" sz="3600" dirty="0"/>
            </a:br>
            <a:r>
              <a:rPr lang="en-US" sz="3600" dirty="0"/>
              <a:t>Cost Indexes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/>
              <a:t>Copyright Oxford University Press 2020</a:t>
            </a:r>
            <a:endParaRPr lang="en-US" dirty="0"/>
          </a:p>
        </p:txBody>
      </p:sp>
      <p:sp>
        <p:nvSpPr>
          <p:cNvPr id="204805" name="Text Box 5"/>
          <p:cNvSpPr txBox="1">
            <a:spLocks noChangeArrowheads="1"/>
          </p:cNvSpPr>
          <p:nvPr/>
        </p:nvSpPr>
        <p:spPr bwMode="auto">
          <a:xfrm>
            <a:off x="6382791" y="5010505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66"/>
                </a:solidFill>
              </a:rPr>
              <a:t>(Eq. 2-2)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599090" y="2017713"/>
            <a:ext cx="8150772" cy="4114800"/>
          </a:xfrm>
        </p:spPr>
        <p:txBody>
          <a:bodyPr/>
          <a:lstStyle/>
          <a:p>
            <a:pPr>
              <a:buClr>
                <a:srgbClr val="0000FF"/>
              </a:buClr>
            </a:pPr>
            <a:r>
              <a:rPr lang="en-US" sz="2800" dirty="0"/>
              <a:t>Cost indexes reflect historical change in cost</a:t>
            </a:r>
          </a:p>
          <a:p>
            <a:pPr>
              <a:buClr>
                <a:srgbClr val="0000FF"/>
              </a:buClr>
            </a:pPr>
            <a:r>
              <a:rPr lang="en-US" sz="2800" dirty="0"/>
              <a:t>Cost index could be individual cost items (labor, material, utilities), or group of costs (consumer prices, producer prices)</a:t>
            </a:r>
          </a:p>
          <a:p>
            <a:pPr>
              <a:buClr>
                <a:srgbClr val="0000FF"/>
              </a:buClr>
            </a:pPr>
            <a:r>
              <a:rPr lang="en-US" sz="2800" dirty="0"/>
              <a:t>Indexes can be used to update historical costs</a:t>
            </a:r>
          </a:p>
          <a:p>
            <a:pPr>
              <a:buNone/>
            </a:pPr>
            <a:endParaRPr lang="en-US" sz="2800" dirty="0"/>
          </a:p>
        </p:txBody>
      </p:sp>
      <p:sp>
        <p:nvSpPr>
          <p:cNvPr id="268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828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90042" y="4698124"/>
            <a:ext cx="2702490" cy="961697"/>
          </a:xfrm>
          <a:prstGeom prst="rect">
            <a:avLst/>
          </a:prstGeom>
          <a:noFill/>
        </p:spPr>
      </p:pic>
      <p:sp>
        <p:nvSpPr>
          <p:cNvPr id="268291" name="Rectangle 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Oxford University Press 2020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55205"/>
            <a:ext cx="7129956" cy="1116396"/>
          </a:xfrm>
          <a:noFill/>
        </p:spPr>
        <p:txBody>
          <a:bodyPr/>
          <a:lstStyle/>
          <a:p>
            <a:r>
              <a:rPr lang="en-US" sz="3600" dirty="0"/>
              <a:t>Example 2-7  Cost Estimating</a:t>
            </a:r>
            <a:br>
              <a:rPr lang="en-US" sz="3600" dirty="0"/>
            </a:br>
            <a:r>
              <a:rPr lang="en-US" sz="3600" dirty="0"/>
              <a:t>using Cost Indexes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29043" y="1890160"/>
                <a:ext cx="8072845" cy="99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𝐿𝑎𝑏𝑜𝑟</m:t>
                          </m:r>
                          <m:r>
                            <a:rPr lang="en-US" sz="26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𝐶𝑜𝑠𝑡</m:t>
                          </m:r>
                        </m:e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𝑛𝑜𝑤</m:t>
                          </m:r>
                        </m:sub>
                      </m:sSub>
                      <m:r>
                        <a:rPr lang="en-US" sz="26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𝐿𝑎𝑏𝑜𝑟</m:t>
                          </m:r>
                          <m:r>
                            <a:rPr lang="en-US" sz="26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𝐶𝑜𝑠𝑡</m:t>
                          </m:r>
                        </m:e>
                        <m:sub>
                          <m:r>
                            <a:rPr lang="en-US" sz="2600" i="0">
                              <a:latin typeface="Cambria Math" panose="02040503050406030204" pitchFamily="18" charset="0"/>
                            </a:rPr>
                            <m:t>10 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𝑦𝑟𝑠</m:t>
                          </m:r>
                        </m:sub>
                      </m:sSub>
                      <m:d>
                        <m:d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𝐼𝑛𝑑𝑒𝑥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𝑛𝑜𝑤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𝐼𝑛𝑑𝑒𝑥</m:t>
                                  </m:r>
                                </m:e>
                                <m:sub>
                                  <m:r>
                                    <a:rPr lang="en-US" sz="2600" i="0">
                                      <a:latin typeface="Cambria Math" panose="02040503050406030204" pitchFamily="18" charset="0"/>
                                    </a:rPr>
                                    <m:t>10 </m:t>
                                  </m:r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𝑦𝑟𝑠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43" y="1890160"/>
                <a:ext cx="8072845" cy="99944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200394" y="2909068"/>
                <a:ext cx="4730141" cy="9913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i="0">
                          <a:latin typeface="Cambria Math" panose="02040503050406030204" pitchFamily="18" charset="0"/>
                        </a:rPr>
                        <m:t>$575,500</m:t>
                      </m:r>
                      <m:d>
                        <m:d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00" i="0">
                                  <a:latin typeface="Cambria Math" panose="02040503050406030204" pitchFamily="18" charset="0"/>
                                </a:rPr>
                                <m:t>188</m:t>
                              </m:r>
                            </m:num>
                            <m:den>
                              <m:r>
                                <a:rPr lang="en-US" sz="2600" i="0">
                                  <a:latin typeface="Cambria Math" panose="02040503050406030204" pitchFamily="18" charset="0"/>
                                </a:rPr>
                                <m:t>124</m:t>
                              </m:r>
                            </m:den>
                          </m:f>
                        </m:e>
                      </m:d>
                      <m:r>
                        <a:rPr lang="en-US" sz="2600" i="0">
                          <a:latin typeface="Cambria Math" panose="02040503050406030204" pitchFamily="18" charset="0"/>
                        </a:rPr>
                        <m:t>=$872,500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394" y="2909068"/>
                <a:ext cx="4730141" cy="99136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99500" y="4029949"/>
                <a:ext cx="8190411" cy="99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𝑀𝑎𝑡𝑒𝑟𝑖𝑎𝑙</m:t>
                          </m:r>
                          <m:r>
                            <a:rPr lang="en-US" sz="26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𝐶𝑜𝑠𝑡</m:t>
                          </m:r>
                        </m:e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𝑛𝑜𝑤</m:t>
                          </m:r>
                        </m:sub>
                      </m:sSub>
                      <m:r>
                        <a:rPr lang="en-US" sz="26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𝑀𝑎𝑡𝑒𝑟𝑖𝑎𝑙</m:t>
                          </m:r>
                          <m:r>
                            <a:rPr lang="en-US" sz="26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𝐶𝑜𝑠𝑡</m:t>
                          </m:r>
                        </m:e>
                        <m:sub>
                          <m:r>
                            <a:rPr lang="en-US" sz="2600" i="0">
                              <a:latin typeface="Cambria Math" panose="02040503050406030204" pitchFamily="18" charset="0"/>
                            </a:rPr>
                            <m:t>3 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𝑦𝑟𝑠</m:t>
                          </m:r>
                        </m:sub>
                      </m:sSub>
                      <m:d>
                        <m:d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𝐼𝑛𝑑𝑒𝑥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𝑛𝑜𝑤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𝐼𝑛𝑑𝑒𝑥</m:t>
                                  </m:r>
                                </m:e>
                                <m:sub>
                                  <m:r>
                                    <a:rPr lang="en-US" sz="2600" i="0">
                                      <a:latin typeface="Cambria Math" panose="02040503050406030204" pitchFamily="18" charset="0"/>
                                    </a:rPr>
                                    <m:t>3 </m:t>
                                  </m:r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𝑦𝑟𝑠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00" y="4029949"/>
                <a:ext cx="8190411" cy="9994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947119" y="5004759"/>
                <a:ext cx="5236690" cy="9913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i="0">
                          <a:latin typeface="Cambria Math" panose="02040503050406030204" pitchFamily="18" charset="0"/>
                        </a:rPr>
                        <m:t>$2,455,000</m:t>
                      </m:r>
                      <m:d>
                        <m:d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00" i="0">
                                  <a:latin typeface="Cambria Math" panose="02040503050406030204" pitchFamily="18" charset="0"/>
                                </a:rPr>
                                <m:t>715</m:t>
                              </m:r>
                            </m:num>
                            <m:den>
                              <m:r>
                                <a:rPr lang="en-US" sz="2600" i="0">
                                  <a:latin typeface="Cambria Math" panose="02040503050406030204" pitchFamily="18" charset="0"/>
                                </a:rPr>
                                <m:t>544</m:t>
                              </m:r>
                            </m:den>
                          </m:f>
                        </m:e>
                      </m:d>
                      <m:r>
                        <a:rPr lang="en-US" sz="2600" i="0">
                          <a:latin typeface="Cambria Math" panose="02040503050406030204" pitchFamily="18" charset="0"/>
                        </a:rPr>
                        <m:t>=$3,227,000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119" y="5004759"/>
                <a:ext cx="5236690" cy="99136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2311726D-556A-DEA7-B851-426E92A54E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640" y="847744"/>
            <a:ext cx="2670048" cy="72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895237"/>
      </p:ext>
    </p:extLst>
  </p:cSld>
  <p:clrMapOvr>
    <a:masterClrMapping/>
  </p:clrMapOvr>
  <p:transition advClick="0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954088" y="388938"/>
            <a:ext cx="7261225" cy="989012"/>
          </a:xfrm>
        </p:spPr>
        <p:txBody>
          <a:bodyPr/>
          <a:lstStyle/>
          <a:p>
            <a:r>
              <a:rPr lang="en-US" sz="3600" dirty="0"/>
              <a:t>Cost Estimating Models</a:t>
            </a:r>
            <a:br>
              <a:rPr lang="en-US" sz="3600" dirty="0"/>
            </a:br>
            <a:r>
              <a:rPr lang="en-US" sz="3600" dirty="0"/>
              <a:t>Power-Sizing Model</a:t>
            </a:r>
          </a:p>
        </p:txBody>
      </p:sp>
      <p:graphicFrame>
        <p:nvGraphicFramePr>
          <p:cNvPr id="208901" name="Group 5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697087603"/>
              </p:ext>
            </p:extLst>
          </p:nvPr>
        </p:nvGraphicFramePr>
        <p:xfrm>
          <a:off x="317500" y="3548063"/>
          <a:ext cx="3871913" cy="2688336"/>
        </p:xfrm>
        <a:graphic>
          <a:graphicData uri="http://schemas.openxmlformats.org/drawingml/2006/table">
            <a:tbl>
              <a:tblPr/>
              <a:tblGrid>
                <a:gridCol w="2909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2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06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Equipment/Facility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      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1">
                      <a:blip r:embed="rId3"/>
                      <a:stretch>
                        <a:fillRect l="-309494" t="-15942" r="-8861" b="-497101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Blower, centrifugal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Compressor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Crusher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Dryer, drum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Electrostatic precipitators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/>
              <a:t>Copyright Oxford University Press 2020</a:t>
            </a:r>
            <a:endParaRPr lang="en-US" dirty="0"/>
          </a:p>
        </p:txBody>
      </p:sp>
      <p:sp>
        <p:nvSpPr>
          <p:cNvPr id="208900" name="Rectangle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262063" y="2889250"/>
            <a:ext cx="6459537" cy="509588"/>
          </a:xfrm>
          <a:prstGeom prst="rect">
            <a:avLst/>
          </a:prstGeom>
          <a:blipFill rotWithShape="1">
            <a:blip r:embed="rId4" cstate="print"/>
            <a:stretch>
              <a:fillRect b="-27381"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/>
              <a:t> </a:t>
            </a:r>
          </a:p>
        </p:txBody>
      </p:sp>
      <p:graphicFrame>
        <p:nvGraphicFramePr>
          <p:cNvPr id="208924" name="Group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033701"/>
              </p:ext>
            </p:extLst>
          </p:nvPr>
        </p:nvGraphicFramePr>
        <p:xfrm>
          <a:off x="4637314" y="3530600"/>
          <a:ext cx="3951061" cy="2779776"/>
        </p:xfrm>
        <a:graphic>
          <a:graphicData uri="http://schemas.openxmlformats.org/drawingml/2006/table">
            <a:tbl>
              <a:tblPr/>
              <a:tblGrid>
                <a:gridCol w="29683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27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06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Equipment/Facility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1">
                      <a:blip r:embed="rId5"/>
                      <a:stretch>
                        <a:fillRect l="-311111" t="-15942" r="-8497" b="-497101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Fan, 10</a:t>
                      </a:r>
                      <a:r>
                        <a:rPr kumimoji="0" lang="en-US" sz="22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-10</a:t>
                      </a:r>
                      <a:r>
                        <a:rPr kumimoji="0" lang="en-US" sz="22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cfm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852582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Fan, 2x10</a:t>
                      </a:r>
                      <a:r>
                        <a:rPr kumimoji="0" lang="en-US" sz="22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-7x10</a:t>
                      </a:r>
                      <a:r>
                        <a:rPr kumimoji="0" lang="en-US" sz="22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cfm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1.2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0761137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Filter, plate &amp; frame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0.75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Jacketed vessels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Motor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Tank, Horizontal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8947" name="Text Box 51"/>
          <p:cNvSpPr txBox="1">
            <a:spLocks noChangeArrowheads="1"/>
          </p:cNvSpPr>
          <p:nvPr/>
        </p:nvSpPr>
        <p:spPr bwMode="auto">
          <a:xfrm>
            <a:off x="7200790" y="2182512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(Eq. 2-3)</a:t>
            </a:r>
          </a:p>
        </p:txBody>
      </p:sp>
      <p:sp>
        <p:nvSpPr>
          <p:cNvPr id="264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4193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5904" y="1813034"/>
            <a:ext cx="3224144" cy="1087821"/>
          </a:xfrm>
          <a:prstGeom prst="rect">
            <a:avLst/>
          </a:prstGeom>
          <a:noFill/>
        </p:spPr>
      </p:pic>
      <p:sp>
        <p:nvSpPr>
          <p:cNvPr id="264195" name="Rectangle 3"/>
          <p:cNvSpPr>
            <a:spLocks noChangeArrowheads="1"/>
          </p:cNvSpPr>
          <p:nvPr/>
        </p:nvSpPr>
        <p:spPr bwMode="auto">
          <a:xfrm>
            <a:off x="0" y="1247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950694" y="418332"/>
            <a:ext cx="7383462" cy="967407"/>
          </a:xfrm>
        </p:spPr>
        <p:txBody>
          <a:bodyPr/>
          <a:lstStyle/>
          <a:p>
            <a:pPr marL="3175" indent="-3175">
              <a:lnSpc>
                <a:spcPct val="90000"/>
              </a:lnSpc>
              <a:buFontTx/>
              <a:buNone/>
            </a:pPr>
            <a:r>
              <a:rPr lang="en-US" sz="3600" dirty="0">
                <a:solidFill>
                  <a:schemeClr val="tx2"/>
                </a:solidFill>
              </a:rPr>
              <a:t>Example 2-8 Cost Estimating using Power-Sizing &amp; Cost Indexes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/>
              <a:t>Copyright Oxford University Press 2020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7559" y="1954924"/>
            <a:ext cx="56140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A. Considering power-sizing index change</a:t>
            </a:r>
          </a:p>
        </p:txBody>
      </p:sp>
      <p:sp>
        <p:nvSpPr>
          <p:cNvPr id="262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214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77007" y="2301765"/>
            <a:ext cx="4895850" cy="828675"/>
          </a:xfrm>
          <a:prstGeom prst="rect">
            <a:avLst/>
          </a:prstGeom>
          <a:noFill/>
        </p:spPr>
      </p:pic>
      <p:sp>
        <p:nvSpPr>
          <p:cNvPr id="262147" name="Rectangle 3"/>
          <p:cNvSpPr>
            <a:spLocks noChangeArrowheads="1"/>
          </p:cNvSpPr>
          <p:nvPr/>
        </p:nvSpPr>
        <p:spPr bwMode="auto">
          <a:xfrm>
            <a:off x="0" y="1285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21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214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39159" y="3216165"/>
            <a:ext cx="4391025" cy="828675"/>
          </a:xfrm>
          <a:prstGeom prst="rect">
            <a:avLst/>
          </a:prstGeom>
          <a:noFill/>
        </p:spPr>
      </p:pic>
      <p:sp>
        <p:nvSpPr>
          <p:cNvPr id="262150" name="Rectangle 6"/>
          <p:cNvSpPr>
            <a:spLocks noChangeArrowheads="1"/>
          </p:cNvSpPr>
          <p:nvPr/>
        </p:nvSpPr>
        <p:spPr bwMode="auto">
          <a:xfrm>
            <a:off x="0" y="1285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1131" y="4267200"/>
            <a:ext cx="45320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B. Considering cost index change</a:t>
            </a:r>
          </a:p>
        </p:txBody>
      </p:sp>
      <p:sp>
        <p:nvSpPr>
          <p:cNvPr id="26215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2153" name="Rectangle 9"/>
          <p:cNvSpPr>
            <a:spLocks noChangeArrowheads="1"/>
          </p:cNvSpPr>
          <p:nvPr/>
        </p:nvSpPr>
        <p:spPr bwMode="auto">
          <a:xfrm>
            <a:off x="0" y="1857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215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2154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131" y="4745421"/>
            <a:ext cx="6324600" cy="762000"/>
          </a:xfrm>
          <a:prstGeom prst="rect">
            <a:avLst/>
          </a:prstGeom>
          <a:noFill/>
        </p:spPr>
      </p:pic>
      <p:sp>
        <p:nvSpPr>
          <p:cNvPr id="262156" name="Rectangle 12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215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2157" name="Picture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90951" y="5612524"/>
            <a:ext cx="1257300" cy="323850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5241C9-825A-22C3-FCFB-3BD878A2CD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2120" y="5734903"/>
            <a:ext cx="3072384" cy="720530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948668" y="427640"/>
            <a:ext cx="7694448" cy="934436"/>
          </a:xfrm>
        </p:spPr>
        <p:txBody>
          <a:bodyPr/>
          <a:lstStyle/>
          <a:p>
            <a:r>
              <a:rPr lang="en-US" sz="3600" dirty="0"/>
              <a:t>Cost Estimating Models –</a:t>
            </a:r>
            <a:br>
              <a:rPr lang="en-US" sz="3600" dirty="0"/>
            </a:br>
            <a:r>
              <a:rPr lang="en-US" sz="3600" dirty="0"/>
              <a:t>Triangulation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4447" y="1823053"/>
            <a:ext cx="8398477" cy="4152078"/>
          </a:xfrm>
        </p:spPr>
        <p:txBody>
          <a:bodyPr/>
          <a:lstStyle/>
          <a:p>
            <a:pPr>
              <a:buClr>
                <a:srgbClr val="0000FF"/>
              </a:buClr>
            </a:pPr>
            <a:r>
              <a:rPr lang="en-US" sz="2800" dirty="0"/>
              <a:t>Surveying technique: to map points of interest using fixed points, angles, &amp; distances</a:t>
            </a:r>
          </a:p>
          <a:p>
            <a:pPr lvl="1">
              <a:buClr>
                <a:srgbClr val="FF0000"/>
              </a:buClr>
            </a:pPr>
            <a:r>
              <a:rPr lang="en-US" sz="2400" dirty="0"/>
              <a:t>Extra points provide accuracy checks </a:t>
            </a:r>
          </a:p>
          <a:p>
            <a:pPr>
              <a:buClr>
                <a:srgbClr val="0000FF"/>
              </a:buClr>
            </a:pPr>
            <a:r>
              <a:rPr lang="en-US" sz="2800" dirty="0"/>
              <a:t>Economic analysis: estimate from different perspectives, such as different source of data or different quantitative models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/>
              <a:t>Copyright Oxford University Press 2020</a:t>
            </a:r>
            <a:endParaRPr lang="en-US" dirty="0"/>
          </a:p>
        </p:txBody>
      </p:sp>
    </p:spTree>
  </p:cSld>
  <p:clrMapOvr>
    <a:masterClrMapping/>
  </p:clrMapOvr>
  <p:transition advClick="0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3" name="Rectangle 3"/>
          <p:cNvSpPr>
            <a:spLocks noGrp="1" noChangeArrowheads="1"/>
          </p:cNvSpPr>
          <p:nvPr>
            <p:ph type="title"/>
          </p:nvPr>
        </p:nvSpPr>
        <p:spPr>
          <a:xfrm>
            <a:off x="956715" y="250168"/>
            <a:ext cx="7467600" cy="1130957"/>
          </a:xfrm>
          <a:noFill/>
          <a:ln/>
        </p:spPr>
        <p:txBody>
          <a:bodyPr/>
          <a:lstStyle/>
          <a:p>
            <a:r>
              <a:rPr lang="en-US" sz="3600" dirty="0"/>
              <a:t>Cost Estimating Models – </a:t>
            </a:r>
            <a:br>
              <a:rPr lang="en-US" sz="3600" dirty="0"/>
            </a:br>
            <a:r>
              <a:rPr lang="en-US" sz="3600" dirty="0"/>
              <a:t>Improvement &amp; Learning Curve</a:t>
            </a:r>
          </a:p>
        </p:txBody>
      </p:sp>
      <p:sp>
        <p:nvSpPr>
          <p:cNvPr id="21504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11501"/>
            <a:ext cx="8235950" cy="4519613"/>
          </a:xfrm>
        </p:spPr>
        <p:txBody>
          <a:bodyPr/>
          <a:lstStyle/>
          <a:p>
            <a:pPr>
              <a:buClr>
                <a:srgbClr val="0000FF"/>
              </a:buClr>
            </a:pPr>
            <a:r>
              <a:rPr lang="en-US" sz="2800" dirty="0"/>
              <a:t>Learning phenomenon: as # of repetitions increase performance is faster</a:t>
            </a:r>
          </a:p>
          <a:p>
            <a:pPr lvl="1">
              <a:buClr>
                <a:srgbClr val="0000FF"/>
              </a:buClr>
            </a:pPr>
            <a:r>
              <a:rPr lang="en-US" sz="2400" dirty="0"/>
              <a:t>People learn, unneeded steps are dropped, methods &amp; tools improve</a:t>
            </a:r>
          </a:p>
          <a:p>
            <a:pPr>
              <a:buClr>
                <a:srgbClr val="0000FF"/>
              </a:buClr>
            </a:pPr>
            <a:r>
              <a:rPr lang="en-US" sz="2800" dirty="0"/>
              <a:t>Learning curve captures relationship between task performance &amp; task repetition.</a:t>
            </a:r>
          </a:p>
          <a:p>
            <a:pPr>
              <a:buClr>
                <a:srgbClr val="0000FF"/>
              </a:buClr>
            </a:pPr>
            <a:r>
              <a:rPr lang="en-US" sz="2800" dirty="0"/>
              <a:t>As output doubles the unit production time is reduced to some fixed percentage, the </a:t>
            </a:r>
            <a:r>
              <a:rPr lang="en-US" sz="2800" dirty="0">
                <a:solidFill>
                  <a:srgbClr val="0000FF"/>
                </a:solidFill>
              </a:rPr>
              <a:t>learning curve %</a:t>
            </a:r>
            <a:r>
              <a:rPr lang="en-US" sz="2800" b="1" dirty="0"/>
              <a:t> </a:t>
            </a:r>
            <a:r>
              <a:rPr lang="en-US" sz="2800" dirty="0"/>
              <a:t>or </a:t>
            </a:r>
            <a:r>
              <a:rPr lang="en-US" sz="2800" dirty="0">
                <a:solidFill>
                  <a:srgbClr val="0000FF"/>
                </a:solidFill>
              </a:rPr>
              <a:t>learning curve rate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/>
              <a:t>Copyright Oxford University Press 2020</a:t>
            </a:r>
            <a:endParaRPr lang="en-US" dirty="0"/>
          </a:p>
        </p:txBody>
      </p:sp>
    </p:spTree>
  </p:cSld>
  <p:clrMapOvr>
    <a:masterClrMapping/>
  </p:clrMapOvr>
  <p:transition advClick="0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3" name="Rectangle 5"/>
          <p:cNvSpPr>
            <a:spLocks noGrp="1" noChangeArrowheads="1"/>
          </p:cNvSpPr>
          <p:nvPr>
            <p:ph type="title"/>
          </p:nvPr>
        </p:nvSpPr>
        <p:spPr>
          <a:xfrm>
            <a:off x="960109" y="391566"/>
            <a:ext cx="7612062" cy="989559"/>
          </a:xfrm>
          <a:noFill/>
          <a:ln/>
        </p:spPr>
        <p:txBody>
          <a:bodyPr/>
          <a:lstStyle/>
          <a:p>
            <a:r>
              <a:rPr lang="en-US" sz="3600" dirty="0"/>
              <a:t>Cost Estimating Models – </a:t>
            </a:r>
            <a:br>
              <a:rPr lang="en-US" sz="3600" dirty="0"/>
            </a:br>
            <a:r>
              <a:rPr lang="en-US" sz="3600" dirty="0"/>
              <a:t>Improvement &amp; Learning Curve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/>
              <a:t>Copyright Oxford University Press 2020</a:t>
            </a:r>
            <a:endParaRPr lang="en-US" dirty="0"/>
          </a:p>
        </p:txBody>
      </p:sp>
      <p:sp>
        <p:nvSpPr>
          <p:cNvPr id="217094" name="Text Box 6"/>
          <p:cNvSpPr txBox="1">
            <a:spLocks noChangeArrowheads="1"/>
          </p:cNvSpPr>
          <p:nvPr/>
        </p:nvSpPr>
        <p:spPr bwMode="auto">
          <a:xfrm>
            <a:off x="4753521" y="4630355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66"/>
                </a:solidFill>
              </a:rPr>
              <a:t>(Eq. 2-4)</a:t>
            </a:r>
          </a:p>
        </p:txBody>
      </p:sp>
      <p:sp>
        <p:nvSpPr>
          <p:cNvPr id="217095" name="Text Box 7"/>
          <p:cNvSpPr txBox="1">
            <a:spLocks noChangeArrowheads="1"/>
          </p:cNvSpPr>
          <p:nvPr/>
        </p:nvSpPr>
        <p:spPr bwMode="auto">
          <a:xfrm>
            <a:off x="7701674" y="6052316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(Eq. 2-5)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"/>
          </p:nvPr>
        </p:nvSpPr>
        <p:spPr>
          <a:xfrm>
            <a:off x="583325" y="2017713"/>
            <a:ext cx="8008882" cy="4114800"/>
          </a:xfrm>
        </p:spPr>
        <p:txBody>
          <a:bodyPr/>
          <a:lstStyle/>
          <a:p>
            <a:pPr>
              <a:buNone/>
            </a:pPr>
            <a:r>
              <a:rPr lang="en-US" sz="2800" dirty="0"/>
              <a:t>Learning curve</a:t>
            </a:r>
          </a:p>
          <a:p>
            <a:pPr>
              <a:buNone/>
            </a:pPr>
            <a:r>
              <a:rPr lang="en-US" sz="2800" dirty="0"/>
              <a:t>	</a:t>
            </a:r>
            <a:r>
              <a:rPr lang="en-US" sz="2400" dirty="0"/>
              <a:t>Let  T</a:t>
            </a:r>
            <a:r>
              <a:rPr lang="en-US" sz="2400" baseline="-25000" dirty="0"/>
              <a:t>1</a:t>
            </a:r>
            <a:r>
              <a:rPr lang="en-US" sz="2400" dirty="0"/>
              <a:t> = Time to perform the 1</a:t>
            </a:r>
            <a:r>
              <a:rPr lang="en-US" sz="2400" baseline="30000" dirty="0"/>
              <a:t>st</a:t>
            </a:r>
            <a:r>
              <a:rPr lang="en-US" sz="2400" dirty="0"/>
              <a:t> unit</a:t>
            </a:r>
          </a:p>
          <a:p>
            <a:pPr>
              <a:buNone/>
              <a:tabLst>
                <a:tab pos="914400" algn="l"/>
              </a:tabLst>
            </a:pPr>
            <a:r>
              <a:rPr lang="en-US" sz="2400" dirty="0"/>
              <a:t>		T</a:t>
            </a:r>
            <a:r>
              <a:rPr lang="en-US" sz="2400" baseline="-25000" dirty="0"/>
              <a:t>N</a:t>
            </a:r>
            <a:r>
              <a:rPr lang="en-US" sz="2400" dirty="0"/>
              <a:t> = Time to perform the N</a:t>
            </a:r>
            <a:r>
              <a:rPr lang="en-US" sz="2400" baseline="30000" dirty="0"/>
              <a:t>th</a:t>
            </a:r>
            <a:r>
              <a:rPr lang="en-US" sz="2400" dirty="0"/>
              <a:t> unit</a:t>
            </a:r>
          </a:p>
          <a:p>
            <a:pPr>
              <a:buNone/>
              <a:tabLst>
                <a:tab pos="914400" algn="l"/>
              </a:tabLst>
            </a:pPr>
            <a:r>
              <a:rPr lang="en-US" sz="2400" dirty="0"/>
              <a:t>		 b = Learning-curve exponent</a:t>
            </a:r>
          </a:p>
          <a:p>
            <a:pPr>
              <a:buNone/>
              <a:tabLst>
                <a:tab pos="914400" algn="l"/>
              </a:tabLst>
            </a:pPr>
            <a:r>
              <a:rPr lang="en-US" sz="2400" dirty="0"/>
              <a:t>		 N = Number of completed units	</a:t>
            </a:r>
          </a:p>
          <a:p>
            <a:pPr>
              <a:buNone/>
              <a:tabLst>
                <a:tab pos="914400" algn="l"/>
              </a:tabLst>
            </a:pPr>
            <a:endParaRPr lang="en-US" sz="2400" dirty="0"/>
          </a:p>
        </p:txBody>
      </p:sp>
      <p:sp>
        <p:nvSpPr>
          <p:cNvPr id="2560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5600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61241" y="4556235"/>
            <a:ext cx="2475188" cy="506288"/>
          </a:xfrm>
          <a:prstGeom prst="rect">
            <a:avLst/>
          </a:prstGeom>
          <a:noFill/>
        </p:spPr>
      </p:pic>
      <p:sp>
        <p:nvSpPr>
          <p:cNvPr id="256003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0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5600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45476" y="5234152"/>
            <a:ext cx="7245439" cy="835572"/>
          </a:xfrm>
          <a:prstGeom prst="rect">
            <a:avLst/>
          </a:prstGeom>
          <a:noFill/>
        </p:spPr>
      </p:pic>
      <p:sp>
        <p:nvSpPr>
          <p:cNvPr id="256006" name="Rectangle 6"/>
          <p:cNvSpPr>
            <a:spLocks noChangeArrowheads="1"/>
          </p:cNvSpPr>
          <p:nvPr/>
        </p:nvSpPr>
        <p:spPr bwMode="auto">
          <a:xfrm>
            <a:off x="0" y="11525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52227" y="285750"/>
            <a:ext cx="7793037" cy="1095376"/>
          </a:xfrm>
        </p:spPr>
        <p:txBody>
          <a:bodyPr/>
          <a:lstStyle/>
          <a:p>
            <a:r>
              <a:rPr lang="en-US" sz="3600" dirty="0"/>
              <a:t>Example 2-9 Cost Estimating using Learning Curve</a:t>
            </a:r>
          </a:p>
        </p:txBody>
      </p:sp>
      <p:sp>
        <p:nvSpPr>
          <p:cNvPr id="221188" name="Rectangle 4"/>
          <p:cNvSpPr>
            <a:spLocks noGrp="1" noChangeArrowheads="1"/>
          </p:cNvSpPr>
          <p:nvPr>
            <p:ph idx="1"/>
          </p:nvPr>
        </p:nvSpPr>
        <p:spPr>
          <a:xfrm>
            <a:off x="567833" y="1841406"/>
            <a:ext cx="7772400" cy="1281762"/>
          </a:xfrm>
          <a:solidFill>
            <a:srgbClr val="00B0F0">
              <a:alpha val="20000"/>
            </a:srgbClr>
          </a:solidFill>
          <a:ln/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tabLst>
                <a:tab pos="914400" algn="l"/>
              </a:tabLst>
            </a:pPr>
            <a:r>
              <a:rPr lang="en-US" sz="2400" dirty="0"/>
              <a:t>Let	T</a:t>
            </a:r>
            <a:r>
              <a:rPr lang="en-US" sz="2400" baseline="-25000" dirty="0"/>
              <a:t>1</a:t>
            </a:r>
            <a:r>
              <a:rPr lang="en-US" sz="2400" dirty="0"/>
              <a:t> = 32.0 min</a:t>
            </a:r>
          </a:p>
          <a:p>
            <a:pPr>
              <a:lnSpc>
                <a:spcPct val="90000"/>
              </a:lnSpc>
              <a:buFontTx/>
              <a:buNone/>
              <a:tabLst>
                <a:tab pos="914400" algn="l"/>
              </a:tabLst>
            </a:pPr>
            <a:r>
              <a:rPr lang="en-US" sz="2400" dirty="0"/>
              <a:t>		N = 100</a:t>
            </a:r>
          </a:p>
          <a:p>
            <a:pPr>
              <a:lnSpc>
                <a:spcPct val="90000"/>
              </a:lnSpc>
              <a:buFontTx/>
              <a:buNone/>
              <a:tabLst>
                <a:tab pos="914400" algn="l"/>
              </a:tabLst>
            </a:pPr>
            <a:r>
              <a:rPr lang="en-US" sz="2400" dirty="0"/>
              <a:t>		Learning-curve rate = 80%</a:t>
            </a:r>
          </a:p>
          <a:p>
            <a:pPr>
              <a:lnSpc>
                <a:spcPct val="90000"/>
              </a:lnSpc>
              <a:buFontTx/>
              <a:buNone/>
              <a:tabLst>
                <a:tab pos="914400" algn="l"/>
              </a:tabLst>
            </a:pPr>
            <a:endParaRPr lang="en-US" sz="1400" dirty="0"/>
          </a:p>
          <a:p>
            <a:pPr>
              <a:lnSpc>
                <a:spcPct val="90000"/>
              </a:lnSpc>
              <a:buFontTx/>
              <a:buNone/>
              <a:tabLst>
                <a:tab pos="914400" algn="l"/>
              </a:tabLst>
            </a:pPr>
            <a:r>
              <a:rPr lang="en-US" sz="2800" dirty="0"/>
              <a:t>Solution:</a:t>
            </a:r>
          </a:p>
          <a:p>
            <a:pPr>
              <a:lnSpc>
                <a:spcPct val="90000"/>
              </a:lnSpc>
              <a:buFontTx/>
              <a:buNone/>
              <a:tabLst>
                <a:tab pos="914400" algn="l"/>
              </a:tabLst>
            </a:pP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/>
              <a:t>Copyright Oxford University Press 2020</a:t>
            </a:r>
            <a:endParaRPr lang="en-US" dirty="0"/>
          </a:p>
        </p:txBody>
      </p:sp>
      <p:sp>
        <p:nvSpPr>
          <p:cNvPr id="2539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5395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7833" y="3988675"/>
            <a:ext cx="3988676" cy="898683"/>
          </a:xfrm>
          <a:prstGeom prst="rect">
            <a:avLst/>
          </a:prstGeom>
          <a:noFill/>
        </p:spPr>
      </p:pic>
      <p:sp>
        <p:nvSpPr>
          <p:cNvPr id="25395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5395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7833" y="5155967"/>
            <a:ext cx="7912118" cy="457201"/>
          </a:xfrm>
          <a:prstGeom prst="rect">
            <a:avLst/>
          </a:prstGeom>
          <a:noFill/>
        </p:spPr>
      </p:pic>
      <p:sp>
        <p:nvSpPr>
          <p:cNvPr id="253957" name="Rectangle 5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1E2863-87CA-8492-F631-67B9D4FF6F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1029044"/>
            <a:ext cx="3182112" cy="428396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body" sz="half" idx="1"/>
          </p:nvPr>
        </p:nvSpPr>
        <p:spPr>
          <a:noFill/>
          <a:ln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800">
                <a:solidFill>
                  <a:schemeClr val="bg1"/>
                </a:solidFill>
              </a:rPr>
              <a:t>Example 2-9 Cost Estimating using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>
                <a:solidFill>
                  <a:schemeClr val="bg1"/>
                </a:solidFill>
              </a:rPr>
              <a:t>Learning Curve</a:t>
            </a:r>
          </a:p>
        </p:txBody>
      </p:sp>
      <p:graphicFrame>
        <p:nvGraphicFramePr>
          <p:cNvPr id="225283" name="Group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763641622"/>
              </p:ext>
            </p:extLst>
          </p:nvPr>
        </p:nvGraphicFramePr>
        <p:xfrm>
          <a:off x="147638" y="1765738"/>
          <a:ext cx="1433512" cy="4023360"/>
        </p:xfrm>
        <a:graphic>
          <a:graphicData uri="http://schemas.openxmlformats.org/drawingml/2006/table">
            <a:tbl>
              <a:tblPr/>
              <a:tblGrid>
                <a:gridCol w="515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84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4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191.6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162.8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4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148.1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84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138.4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84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131.4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84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125.9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84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121.4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117.6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84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114.4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84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111.7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225322" name="Group 42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498442272"/>
              </p:ext>
            </p:extLst>
          </p:nvPr>
        </p:nvGraphicFramePr>
        <p:xfrm>
          <a:off x="1846865" y="1728868"/>
          <a:ext cx="1414463" cy="4062413"/>
        </p:xfrm>
        <a:graphic>
          <a:graphicData uri="http://schemas.openxmlformats.org/drawingml/2006/table">
            <a:tbl>
              <a:tblPr/>
              <a:tblGrid>
                <a:gridCol w="592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48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109.2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4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107.0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4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105.0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84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103.2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101.5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84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100.0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84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100.0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84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100.0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100.0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84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100.0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/>
              <a:t>Copyright Oxford University Press 2020</a:t>
            </a:r>
            <a:endParaRPr lang="en-US" dirty="0"/>
          </a:p>
        </p:txBody>
      </p:sp>
      <p:sp>
        <p:nvSpPr>
          <p:cNvPr id="225361" name="Rectangle 81"/>
          <p:cNvSpPr>
            <a:spLocks noChangeArrowheads="1"/>
          </p:cNvSpPr>
          <p:nvPr/>
        </p:nvSpPr>
        <p:spPr bwMode="auto">
          <a:xfrm>
            <a:off x="953485" y="273872"/>
            <a:ext cx="7010400" cy="1107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600" dirty="0">
                <a:solidFill>
                  <a:schemeClr val="tx2"/>
                </a:solidFill>
              </a:rPr>
              <a:t>Example 2-9 Cost Estimating using Learning Curve</a:t>
            </a:r>
          </a:p>
        </p:txBody>
      </p:sp>
      <p:pic>
        <p:nvPicPr>
          <p:cNvPr id="2" name="Picture 1" descr="PDF Complete Special Editio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58" t="36744" r="16897" b="12851"/>
          <a:stretch/>
        </p:blipFill>
        <p:spPr>
          <a:xfrm>
            <a:off x="3338706" y="1765738"/>
            <a:ext cx="5624402" cy="4225159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70948" y="0"/>
            <a:ext cx="7793037" cy="1376855"/>
          </a:xfrm>
        </p:spPr>
        <p:txBody>
          <a:bodyPr/>
          <a:lstStyle/>
          <a:p>
            <a:r>
              <a:rPr lang="en-US" sz="3600" dirty="0"/>
              <a:t>Example 2-10 Cost Estimating using Learning Curve</a:t>
            </a:r>
          </a:p>
        </p:txBody>
      </p:sp>
      <p:sp>
        <p:nvSpPr>
          <p:cNvPr id="223236" name="Rectangle 4"/>
          <p:cNvSpPr>
            <a:spLocks noGrp="1" noChangeArrowheads="1"/>
          </p:cNvSpPr>
          <p:nvPr>
            <p:ph idx="1"/>
          </p:nvPr>
        </p:nvSpPr>
        <p:spPr>
          <a:xfrm>
            <a:off x="599362" y="1860331"/>
            <a:ext cx="7945547" cy="839187"/>
          </a:xfrm>
          <a:solidFill>
            <a:srgbClr val="00B0F0">
              <a:alpha val="20000"/>
            </a:srgbClr>
          </a:solidFill>
          <a:ln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600" dirty="0"/>
              <a:t>Known: T</a:t>
            </a:r>
            <a:r>
              <a:rPr lang="en-US" sz="2600" baseline="-25000" dirty="0"/>
              <a:t>16</a:t>
            </a:r>
            <a:r>
              <a:rPr lang="en-US" sz="2600" dirty="0"/>
              <a:t> = 100 hrs.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600" dirty="0"/>
              <a:t>	Learning-curve rate = 85%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600" dirty="0"/>
              <a:t>Solution: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	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/>
              <a:t>Copyright Oxford University Press 2020</a:t>
            </a:r>
            <a:endParaRPr lang="en-US" dirty="0"/>
          </a:p>
        </p:txBody>
      </p:sp>
      <p:sp>
        <p:nvSpPr>
          <p:cNvPr id="2519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5190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2055" y="3247697"/>
            <a:ext cx="3522134" cy="819807"/>
          </a:xfrm>
          <a:prstGeom prst="rect">
            <a:avLst/>
          </a:prstGeom>
          <a:noFill/>
        </p:spPr>
      </p:pic>
      <p:sp>
        <p:nvSpPr>
          <p:cNvPr id="251907" name="Rectangle 3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190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5190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2055" y="4238173"/>
            <a:ext cx="3153104" cy="412654"/>
          </a:xfrm>
          <a:prstGeom prst="rect">
            <a:avLst/>
          </a:prstGeom>
          <a:noFill/>
        </p:spPr>
      </p:pic>
      <p:sp>
        <p:nvSpPr>
          <p:cNvPr id="251910" name="Rectangle 6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191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51911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7820" y="4745421"/>
            <a:ext cx="3775945" cy="717330"/>
          </a:xfrm>
          <a:prstGeom prst="rect">
            <a:avLst/>
          </a:prstGeom>
          <a:noFill/>
        </p:spPr>
      </p:pic>
      <p:sp>
        <p:nvSpPr>
          <p:cNvPr id="251913" name="Rectangle 9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191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51914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03586" y="5565228"/>
            <a:ext cx="4907149" cy="418772"/>
          </a:xfrm>
          <a:prstGeom prst="rect">
            <a:avLst/>
          </a:prstGeom>
          <a:noFill/>
        </p:spPr>
      </p:pic>
      <p:sp>
        <p:nvSpPr>
          <p:cNvPr id="251916" name="Rectangle 12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64C33A-B669-603F-31D8-C532ED19CC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5240" y="836599"/>
            <a:ext cx="1389888" cy="8143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AB5023-4954-8619-A4BD-7FAB4A6F50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80705" y="880433"/>
            <a:ext cx="2135663" cy="650966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931721" y="363491"/>
            <a:ext cx="7539037" cy="846184"/>
          </a:xfrm>
        </p:spPr>
        <p:txBody>
          <a:bodyPr/>
          <a:lstStyle/>
          <a:p>
            <a:r>
              <a:rPr lang="en-US" sz="4000" dirty="0"/>
              <a:t>Types of Costs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697584" y="1858252"/>
            <a:ext cx="7961920" cy="4398962"/>
          </a:xfrm>
        </p:spPr>
        <p:txBody>
          <a:bodyPr/>
          <a:lstStyle/>
          <a:p>
            <a:r>
              <a:rPr lang="en-US" sz="2800" dirty="0"/>
              <a:t>Fixed costs &amp; variable costs</a:t>
            </a:r>
          </a:p>
          <a:p>
            <a:r>
              <a:rPr lang="en-US" sz="2800" dirty="0"/>
              <a:t>Marginal costs &amp; average costs</a:t>
            </a:r>
          </a:p>
          <a:p>
            <a:r>
              <a:rPr lang="en-US" sz="2800" dirty="0"/>
              <a:t>Sunk costs &amp; opportunity costs</a:t>
            </a:r>
          </a:p>
          <a:p>
            <a:r>
              <a:rPr lang="en-US" sz="2800" dirty="0"/>
              <a:t>Recurring &amp; non-recurring costs</a:t>
            </a:r>
          </a:p>
          <a:p>
            <a:r>
              <a:rPr lang="en-US" sz="2800" dirty="0"/>
              <a:t>Incremental costs</a:t>
            </a:r>
          </a:p>
          <a:p>
            <a:r>
              <a:rPr lang="en-US" sz="2800" dirty="0"/>
              <a:t>Cash costs &amp; book costs</a:t>
            </a:r>
          </a:p>
          <a:p>
            <a:r>
              <a:rPr lang="en-US" sz="2800" dirty="0"/>
              <a:t>Life-cycle costs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/>
              <a:t>Copyright Oxford University Press 2020</a:t>
            </a:r>
            <a:endParaRPr lang="en-US" dirty="0"/>
          </a:p>
        </p:txBody>
      </p:sp>
    </p:spTree>
  </p:cSld>
  <p:clrMapOvr>
    <a:masterClrMapping/>
  </p:clrMapOvr>
  <p:transition advClick="0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061" y="266700"/>
            <a:ext cx="7848989" cy="1095569"/>
          </a:xfrm>
          <a:solidFill>
            <a:schemeClr val="bg1"/>
          </a:solidFill>
        </p:spPr>
        <p:txBody>
          <a:bodyPr/>
          <a:lstStyle/>
          <a:p>
            <a:r>
              <a:rPr lang="en-US" sz="3200" dirty="0"/>
              <a:t>The 1</a:t>
            </a:r>
            <a:r>
              <a:rPr lang="en-US" sz="3200" baseline="30000" dirty="0"/>
              <a:t>st</a:t>
            </a:r>
            <a:r>
              <a:rPr lang="en-US" sz="3200" dirty="0"/>
              <a:t> unit is made in 50 hours. With an 80% learning curve, how long for 10</a:t>
            </a:r>
            <a:r>
              <a:rPr lang="en-US" sz="3200" baseline="30000" dirty="0"/>
              <a:t>th</a:t>
            </a:r>
            <a:r>
              <a:rPr lang="en-US" sz="32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2711669"/>
            <a:ext cx="7772400" cy="3420843"/>
          </a:xfrm>
        </p:spPr>
        <p:txBody>
          <a:bodyPr/>
          <a:lstStyle/>
          <a:p>
            <a:pPr marL="514350" indent="-514350">
              <a:buSzPct val="100000"/>
              <a:buFont typeface="+mj-lt"/>
              <a:buAutoNum type="alphaUcPeriod"/>
            </a:pPr>
            <a:r>
              <a:rPr lang="en-US" sz="2800" dirty="0"/>
              <a:t>85.8 hours</a:t>
            </a:r>
          </a:p>
          <a:p>
            <a:pPr marL="514350" indent="-514350">
              <a:buSzPct val="100000"/>
              <a:buFont typeface="+mj-lt"/>
              <a:buAutoNum type="alphaUcPeriod"/>
            </a:pPr>
            <a:r>
              <a:rPr lang="en-US" sz="2800" dirty="0"/>
              <a:t>39.7 hours</a:t>
            </a:r>
          </a:p>
          <a:p>
            <a:pPr marL="514350" indent="-514350">
              <a:buSzPct val="100000"/>
              <a:buFont typeface="+mj-lt"/>
              <a:buAutoNum type="alphaUcPeriod"/>
            </a:pPr>
            <a:r>
              <a:rPr lang="en-US" sz="2800" dirty="0"/>
              <a:t>29.1 hours</a:t>
            </a:r>
          </a:p>
          <a:p>
            <a:pPr marL="514350" indent="-514350">
              <a:buSzPct val="100000"/>
              <a:buFont typeface="+mj-lt"/>
              <a:buAutoNum type="alphaUcPeriod"/>
            </a:pPr>
            <a:r>
              <a:rPr lang="en-US" sz="2800" dirty="0"/>
              <a:t>23.8 hours</a:t>
            </a:r>
          </a:p>
          <a:p>
            <a:pPr marL="514350" indent="-514350">
              <a:buSzPct val="100000"/>
              <a:buFont typeface="+mj-lt"/>
              <a:buAutoNum type="alphaUcPeriod"/>
            </a:pPr>
            <a:r>
              <a:rPr lang="en-US" sz="2800" dirty="0"/>
              <a:t>I don’t know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/>
              <a:t>Copyright Oxford University Press 2020</a:t>
            </a:r>
          </a:p>
        </p:txBody>
      </p:sp>
    </p:spTree>
  </p:cSld>
  <p:clrMapOvr>
    <a:masterClrMapping/>
  </p:clrMapOvr>
  <p:transition advClick="0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SzPct val="100000"/>
              <a:buFont typeface="+mj-lt"/>
              <a:buAutoNum type="alphaUcPeriod"/>
            </a:pPr>
            <a:r>
              <a:rPr lang="en-US" sz="2800" dirty="0"/>
              <a:t>85.8 hours</a:t>
            </a:r>
          </a:p>
          <a:p>
            <a:pPr marL="514350" indent="-514350">
              <a:buSzPct val="100000"/>
              <a:buFont typeface="+mj-lt"/>
              <a:buAutoNum type="alphaUcPeriod"/>
            </a:pPr>
            <a:r>
              <a:rPr lang="en-US" sz="2800" dirty="0"/>
              <a:t>39.7 hours</a:t>
            </a:r>
          </a:p>
          <a:p>
            <a:pPr marL="514350" indent="-514350">
              <a:buSzPct val="100000"/>
              <a:buFont typeface="+mj-lt"/>
              <a:buAutoNum type="alphaUcPeriod"/>
            </a:pPr>
            <a:r>
              <a:rPr lang="en-US" sz="2800" dirty="0"/>
              <a:t>29.1 hours</a:t>
            </a:r>
          </a:p>
          <a:p>
            <a:pPr marL="514350" indent="-514350">
              <a:buSzPct val="100000"/>
              <a:buFont typeface="+mj-lt"/>
              <a:buAutoNum type="alphaUcPeriod"/>
            </a:pPr>
            <a:r>
              <a:rPr lang="en-US" sz="2800" dirty="0">
                <a:solidFill>
                  <a:srgbClr val="FF0000"/>
                </a:solidFill>
              </a:rPr>
              <a:t>23.8 hours</a:t>
            </a:r>
          </a:p>
          <a:p>
            <a:pPr marL="514350" indent="-514350">
              <a:buSzPct val="100000"/>
              <a:buFont typeface="+mj-lt"/>
              <a:buAutoNum type="alphaUcPeriod"/>
            </a:pPr>
            <a:r>
              <a:rPr lang="en-US" sz="2800" dirty="0"/>
              <a:t>I don’t know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3384223"/>
            <a:ext cx="4041775" cy="2741940"/>
          </a:xfrm>
        </p:spPr>
        <p:txBody>
          <a:bodyPr/>
          <a:lstStyle/>
          <a:p>
            <a:pPr>
              <a:buNone/>
            </a:pPr>
            <a:r>
              <a:rPr lang="en-US" sz="2000" dirty="0">
                <a:solidFill>
                  <a:srgbClr val="FF0000"/>
                </a:solidFill>
              </a:rPr>
              <a:t>b=log(0.80)/log(2) = −0.322</a:t>
            </a:r>
          </a:p>
          <a:p>
            <a:pPr>
              <a:buNone/>
            </a:pPr>
            <a:endParaRPr lang="en-US" sz="12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000" dirty="0">
                <a:solidFill>
                  <a:srgbClr val="FF0000"/>
                </a:solidFill>
              </a:rPr>
              <a:t>T</a:t>
            </a:r>
            <a:r>
              <a:rPr lang="en-US" sz="2000" baseline="-25000" dirty="0">
                <a:solidFill>
                  <a:srgbClr val="FF0000"/>
                </a:solidFill>
              </a:rPr>
              <a:t>10</a:t>
            </a:r>
            <a:r>
              <a:rPr lang="en-US" sz="2000" dirty="0">
                <a:solidFill>
                  <a:srgbClr val="FF0000"/>
                </a:solidFill>
              </a:rPr>
              <a:t> = 50 x (10)</a:t>
            </a:r>
            <a:r>
              <a:rPr lang="en-US" sz="2000" baseline="30000" dirty="0">
                <a:solidFill>
                  <a:srgbClr val="FF0000"/>
                </a:solidFill>
              </a:rPr>
              <a:t>−0.3219 </a:t>
            </a:r>
            <a:r>
              <a:rPr lang="en-US" sz="2000" dirty="0">
                <a:solidFill>
                  <a:srgbClr val="FF0000"/>
                </a:solidFill>
              </a:rPr>
              <a:t>= 23.8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/>
              <a:t>Copyright Oxford University Press 2020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33061" y="266700"/>
            <a:ext cx="7848989" cy="1095569"/>
          </a:xfrm>
          <a:solidFill>
            <a:schemeClr val="bg1"/>
          </a:solidFill>
        </p:spPr>
        <p:txBody>
          <a:bodyPr/>
          <a:lstStyle/>
          <a:p>
            <a:r>
              <a:rPr lang="en-US" sz="3200" dirty="0"/>
              <a:t>The 1</a:t>
            </a:r>
            <a:r>
              <a:rPr lang="en-US" sz="3200" baseline="30000" dirty="0"/>
              <a:t>st</a:t>
            </a:r>
            <a:r>
              <a:rPr lang="en-US" sz="3200" dirty="0"/>
              <a:t> unit is made in 50 hours. With an 80% learning curve, how long for 10</a:t>
            </a:r>
            <a:r>
              <a:rPr lang="en-US" sz="3200" baseline="30000" dirty="0"/>
              <a:t>th</a:t>
            </a:r>
            <a:r>
              <a:rPr lang="en-US" sz="3200" dirty="0"/>
              <a:t>?</a:t>
            </a:r>
          </a:p>
        </p:txBody>
      </p:sp>
    </p:spTree>
  </p:cSld>
  <p:clrMapOvr>
    <a:masterClrMapping/>
  </p:clrMapOvr>
  <p:transition advClick="0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23732" y="214313"/>
            <a:ext cx="7781729" cy="1175948"/>
          </a:xfrm>
        </p:spPr>
        <p:txBody>
          <a:bodyPr/>
          <a:lstStyle/>
          <a:p>
            <a:r>
              <a:rPr lang="en-US" sz="3600" dirty="0"/>
              <a:t>Figure 2-9  Learning curve of time vs. number of units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106" y="2042802"/>
            <a:ext cx="5347850" cy="4022096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/>
              <a:t>Copyright Oxford University Press 2020</a:t>
            </a:r>
          </a:p>
        </p:txBody>
      </p:sp>
    </p:spTree>
    <p:extLst>
      <p:ext uri="{BB962C8B-B14F-4D97-AF65-F5344CB8AC3E}">
        <p14:creationId xmlns:p14="http://schemas.microsoft.com/office/powerpoint/2010/main" val="1583855371"/>
      </p:ext>
    </p:extLst>
  </p:cSld>
  <p:clrMapOvr>
    <a:masterClrMapping/>
  </p:clrMapOvr>
  <p:transition advClick="0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941388" y="523876"/>
            <a:ext cx="7583487" cy="685800"/>
          </a:xfrm>
        </p:spPr>
        <p:txBody>
          <a:bodyPr/>
          <a:lstStyle/>
          <a:p>
            <a:r>
              <a:rPr lang="en-US" sz="4000" dirty="0"/>
              <a:t>Cash Flow Diagrams (CFD)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idx="1"/>
          </p:nvPr>
        </p:nvSpPr>
        <p:spPr>
          <a:xfrm>
            <a:off x="266810" y="1873524"/>
            <a:ext cx="8661400" cy="4398962"/>
          </a:xfrm>
        </p:spPr>
        <p:txBody>
          <a:bodyPr/>
          <a:lstStyle/>
          <a:p>
            <a:pPr>
              <a:buClr>
                <a:srgbClr val="0000FF"/>
              </a:buClr>
            </a:pPr>
            <a:r>
              <a:rPr lang="en-US" sz="2600" dirty="0"/>
              <a:t>CFD summarize costs &amp; benefits occurring over time</a:t>
            </a:r>
          </a:p>
          <a:p>
            <a:pPr>
              <a:buClr>
                <a:srgbClr val="0000FF"/>
              </a:buClr>
            </a:pPr>
            <a:r>
              <a:rPr lang="en-US" sz="2600" dirty="0"/>
              <a:t>CFD illustrate the size, sign, &amp; timing of individual cash flows</a:t>
            </a:r>
          </a:p>
          <a:p>
            <a:pPr>
              <a:buClr>
                <a:srgbClr val="0000FF"/>
              </a:buClr>
            </a:pPr>
            <a:r>
              <a:rPr lang="en-US" sz="2600" dirty="0"/>
              <a:t>Components of CFD</a:t>
            </a:r>
          </a:p>
          <a:p>
            <a:pPr lvl="1">
              <a:buClr>
                <a:srgbClr val="FF0000"/>
              </a:buClr>
            </a:pPr>
            <a:r>
              <a:rPr lang="en-US" sz="2400" dirty="0"/>
              <a:t>A horizontal line divided into time units</a:t>
            </a:r>
          </a:p>
          <a:p>
            <a:pPr lvl="1">
              <a:buClr>
                <a:srgbClr val="FF0000"/>
              </a:buClr>
            </a:pPr>
            <a:r>
              <a:rPr lang="en-US" sz="2400" dirty="0"/>
              <a:t>A vertical arrow for each cash flow when it occurs</a:t>
            </a:r>
          </a:p>
          <a:p>
            <a:pPr lvl="1">
              <a:buClr>
                <a:srgbClr val="FF0000"/>
              </a:buClr>
            </a:pPr>
            <a:r>
              <a:rPr lang="en-US" sz="2400" dirty="0"/>
              <a:t>Arrows point down for costs &amp; up for benefits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/>
              <a:t>Copyright Oxford University Press 2020</a:t>
            </a:r>
            <a:endParaRPr lang="en-US" dirty="0"/>
          </a:p>
        </p:txBody>
      </p:sp>
    </p:spTree>
  </p:cSld>
  <p:clrMapOvr>
    <a:masterClrMapping/>
  </p:clrMapOvr>
  <p:transition advClick="0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957427" y="228600"/>
            <a:ext cx="7102365" cy="1112838"/>
          </a:xfrm>
        </p:spPr>
        <p:txBody>
          <a:bodyPr/>
          <a:lstStyle/>
          <a:p>
            <a:r>
              <a:rPr lang="en-US" sz="3600" dirty="0"/>
              <a:t>Cash Flow Diagrams (CFD)</a:t>
            </a:r>
            <a:br>
              <a:rPr lang="en-US" sz="3600" dirty="0"/>
            </a:br>
            <a:r>
              <a:rPr lang="en-US" sz="3600" dirty="0"/>
              <a:t>Example</a:t>
            </a:r>
          </a:p>
        </p:txBody>
      </p:sp>
      <p:graphicFrame>
        <p:nvGraphicFramePr>
          <p:cNvPr id="233475" name="Group 3"/>
          <p:cNvGraphicFramePr>
            <a:graphicFrameLocks noGrp="1"/>
          </p:cNvGraphicFramePr>
          <p:nvPr>
            <p:ph type="tbl" idx="1"/>
          </p:nvPr>
        </p:nvGraphicFramePr>
        <p:xfrm>
          <a:off x="600622" y="1760757"/>
          <a:ext cx="5883275" cy="2368296"/>
        </p:xfrm>
        <a:graphic>
          <a:graphicData uri="http://schemas.openxmlformats.org/drawingml/2006/table">
            <a:tbl>
              <a:tblPr/>
              <a:tblGrid>
                <a:gridCol w="3554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8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17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Timing of Cash Flow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Size of Cash Flow</a:t>
                      </a:r>
                      <a:endParaRPr kumimoji="0" lang="en-US" sz="1800" b="0" i="0" u="none" strike="noStrike" cap="none" normalizeH="0" baseline="-2500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At time zero (now)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charset="0"/>
                        </a:rPr>
                        <a:t>Positive $100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 time period from today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</a:rPr>
                        <a:t>Negative $100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2 time periods from today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Positive $100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3 time periods from today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charset="0"/>
                        </a:rPr>
                        <a:t>Negative $150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4 time periods from today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Arial" charset="0"/>
                        </a:rPr>
                        <a:t>Negative $150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5 time periods from today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Positive $50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Oxford University Press 2020</a:t>
            </a:r>
            <a:endParaRPr lang="en-US" dirty="0"/>
          </a:p>
        </p:txBody>
      </p:sp>
      <p:grpSp>
        <p:nvGrpSpPr>
          <p:cNvPr id="233501" name="Group 29"/>
          <p:cNvGrpSpPr>
            <a:grpSpLocks/>
          </p:cNvGrpSpPr>
          <p:nvPr/>
        </p:nvGrpSpPr>
        <p:grpSpPr bwMode="auto">
          <a:xfrm>
            <a:off x="536512" y="4951413"/>
            <a:ext cx="3876675" cy="384175"/>
            <a:chOff x="435" y="3504"/>
            <a:chExt cx="2442" cy="242"/>
          </a:xfrm>
        </p:grpSpPr>
        <p:sp>
          <p:nvSpPr>
            <p:cNvPr id="233502" name="Text Box 30"/>
            <p:cNvSpPr txBox="1">
              <a:spLocks noChangeArrowheads="1"/>
            </p:cNvSpPr>
            <p:nvPr/>
          </p:nvSpPr>
          <p:spPr bwMode="auto">
            <a:xfrm>
              <a:off x="2218" y="3504"/>
              <a:ext cx="21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66"/>
                  </a:solidFill>
                </a:rPr>
                <a:t>4</a:t>
              </a:r>
            </a:p>
          </p:txBody>
        </p:sp>
        <p:grpSp>
          <p:nvGrpSpPr>
            <p:cNvPr id="233503" name="Group 31"/>
            <p:cNvGrpSpPr>
              <a:grpSpLocks/>
            </p:cNvGrpSpPr>
            <p:nvPr/>
          </p:nvGrpSpPr>
          <p:grpSpPr bwMode="auto">
            <a:xfrm>
              <a:off x="435" y="3505"/>
              <a:ext cx="2442" cy="241"/>
              <a:chOff x="435" y="3505"/>
              <a:chExt cx="2442" cy="241"/>
            </a:xfrm>
          </p:grpSpPr>
          <p:sp>
            <p:nvSpPr>
              <p:cNvPr id="233504" name="Line 32"/>
              <p:cNvSpPr>
                <a:spLocks noChangeShapeType="1"/>
              </p:cNvSpPr>
              <p:nvPr/>
            </p:nvSpPr>
            <p:spPr bwMode="auto">
              <a:xfrm>
                <a:off x="576" y="3631"/>
                <a:ext cx="381" cy="1"/>
              </a:xfrm>
              <a:prstGeom prst="line">
                <a:avLst/>
              </a:prstGeom>
              <a:noFill/>
              <a:ln w="19050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505" name="Line 33"/>
              <p:cNvSpPr>
                <a:spLocks noChangeShapeType="1"/>
              </p:cNvSpPr>
              <p:nvPr/>
            </p:nvSpPr>
            <p:spPr bwMode="auto">
              <a:xfrm>
                <a:off x="1028" y="3630"/>
                <a:ext cx="381" cy="1"/>
              </a:xfrm>
              <a:prstGeom prst="line">
                <a:avLst/>
              </a:prstGeom>
              <a:noFill/>
              <a:ln w="19050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506" name="Line 34"/>
              <p:cNvSpPr>
                <a:spLocks noChangeShapeType="1"/>
              </p:cNvSpPr>
              <p:nvPr/>
            </p:nvSpPr>
            <p:spPr bwMode="auto">
              <a:xfrm>
                <a:off x="1474" y="3629"/>
                <a:ext cx="381" cy="1"/>
              </a:xfrm>
              <a:prstGeom prst="line">
                <a:avLst/>
              </a:prstGeom>
              <a:noFill/>
              <a:ln w="19050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507" name="Line 35"/>
              <p:cNvSpPr>
                <a:spLocks noChangeShapeType="1"/>
              </p:cNvSpPr>
              <p:nvPr/>
            </p:nvSpPr>
            <p:spPr bwMode="auto">
              <a:xfrm>
                <a:off x="1919" y="3628"/>
                <a:ext cx="381" cy="1"/>
              </a:xfrm>
              <a:prstGeom prst="line">
                <a:avLst/>
              </a:prstGeom>
              <a:noFill/>
              <a:ln w="19050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508" name="Text Box 36"/>
              <p:cNvSpPr txBox="1">
                <a:spLocks noChangeArrowheads="1"/>
              </p:cNvSpPr>
              <p:nvPr/>
            </p:nvSpPr>
            <p:spPr bwMode="auto">
              <a:xfrm>
                <a:off x="435" y="3514"/>
                <a:ext cx="21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000066"/>
                    </a:solidFill>
                  </a:rPr>
                  <a:t>0</a:t>
                </a:r>
              </a:p>
            </p:txBody>
          </p:sp>
          <p:sp>
            <p:nvSpPr>
              <p:cNvPr id="233509" name="Text Box 37"/>
              <p:cNvSpPr txBox="1">
                <a:spLocks noChangeArrowheads="1"/>
              </p:cNvSpPr>
              <p:nvPr/>
            </p:nvSpPr>
            <p:spPr bwMode="auto">
              <a:xfrm>
                <a:off x="894" y="3513"/>
                <a:ext cx="21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000066"/>
                    </a:solidFill>
                  </a:rPr>
                  <a:t>1</a:t>
                </a:r>
              </a:p>
            </p:txBody>
          </p:sp>
          <p:sp>
            <p:nvSpPr>
              <p:cNvPr id="233510" name="Text Box 38"/>
              <p:cNvSpPr txBox="1">
                <a:spLocks noChangeArrowheads="1"/>
              </p:cNvSpPr>
              <p:nvPr/>
            </p:nvSpPr>
            <p:spPr bwMode="auto">
              <a:xfrm>
                <a:off x="1333" y="3505"/>
                <a:ext cx="21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000066"/>
                    </a:solidFill>
                  </a:rPr>
                  <a:t>2</a:t>
                </a:r>
              </a:p>
            </p:txBody>
          </p:sp>
          <p:sp>
            <p:nvSpPr>
              <p:cNvPr id="233511" name="Text Box 39"/>
              <p:cNvSpPr txBox="1">
                <a:spLocks noChangeArrowheads="1"/>
              </p:cNvSpPr>
              <p:nvPr/>
            </p:nvSpPr>
            <p:spPr bwMode="auto">
              <a:xfrm>
                <a:off x="1779" y="3505"/>
                <a:ext cx="21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000066"/>
                    </a:solidFill>
                  </a:rPr>
                  <a:t>3</a:t>
                </a:r>
              </a:p>
            </p:txBody>
          </p:sp>
          <p:sp>
            <p:nvSpPr>
              <p:cNvPr id="233512" name="Line 40"/>
              <p:cNvSpPr>
                <a:spLocks noChangeShapeType="1"/>
              </p:cNvSpPr>
              <p:nvPr/>
            </p:nvSpPr>
            <p:spPr bwMode="auto">
              <a:xfrm>
                <a:off x="2351" y="3633"/>
                <a:ext cx="381" cy="1"/>
              </a:xfrm>
              <a:prstGeom prst="line">
                <a:avLst/>
              </a:prstGeom>
              <a:noFill/>
              <a:ln w="19050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513" name="Text Box 41"/>
              <p:cNvSpPr txBox="1">
                <a:spLocks noChangeArrowheads="1"/>
              </p:cNvSpPr>
              <p:nvPr/>
            </p:nvSpPr>
            <p:spPr bwMode="auto">
              <a:xfrm>
                <a:off x="2664" y="3515"/>
                <a:ext cx="21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000066"/>
                    </a:solidFill>
                  </a:rPr>
                  <a:t>5</a:t>
                </a:r>
              </a:p>
            </p:txBody>
          </p:sp>
        </p:grpSp>
      </p:grpSp>
      <p:sp>
        <p:nvSpPr>
          <p:cNvPr id="233514" name="Line 42"/>
          <p:cNvSpPr>
            <a:spLocks noChangeShapeType="1"/>
          </p:cNvSpPr>
          <p:nvPr/>
        </p:nvSpPr>
        <p:spPr bwMode="auto">
          <a:xfrm flipV="1">
            <a:off x="696849" y="4529138"/>
            <a:ext cx="0" cy="511175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3515" name="Line 43"/>
          <p:cNvSpPr>
            <a:spLocks noChangeShapeType="1"/>
          </p:cNvSpPr>
          <p:nvPr/>
        </p:nvSpPr>
        <p:spPr bwMode="auto">
          <a:xfrm>
            <a:off x="1433449" y="5256213"/>
            <a:ext cx="0" cy="509587"/>
          </a:xfrm>
          <a:prstGeom prst="line">
            <a:avLst/>
          </a:prstGeom>
          <a:noFill/>
          <a:ln w="28575">
            <a:solidFill>
              <a:srgbClr val="6600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3516" name="Line 44"/>
          <p:cNvSpPr>
            <a:spLocks noChangeShapeType="1"/>
          </p:cNvSpPr>
          <p:nvPr/>
        </p:nvSpPr>
        <p:spPr bwMode="auto">
          <a:xfrm flipV="1">
            <a:off x="2125599" y="4543425"/>
            <a:ext cx="0" cy="511175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3517" name="Line 45"/>
          <p:cNvSpPr>
            <a:spLocks noChangeShapeType="1"/>
          </p:cNvSpPr>
          <p:nvPr/>
        </p:nvSpPr>
        <p:spPr bwMode="auto">
          <a:xfrm>
            <a:off x="2819337" y="5227638"/>
            <a:ext cx="0" cy="7112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3518" name="Line 46"/>
          <p:cNvSpPr>
            <a:spLocks noChangeShapeType="1"/>
          </p:cNvSpPr>
          <p:nvPr/>
        </p:nvSpPr>
        <p:spPr bwMode="auto">
          <a:xfrm flipV="1">
            <a:off x="4208399" y="4819650"/>
            <a:ext cx="0" cy="223838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3519" name="Line 47"/>
          <p:cNvSpPr>
            <a:spLocks noChangeShapeType="1"/>
          </p:cNvSpPr>
          <p:nvPr/>
        </p:nvSpPr>
        <p:spPr bwMode="auto">
          <a:xfrm>
            <a:off x="3535299" y="5219700"/>
            <a:ext cx="0" cy="711200"/>
          </a:xfrm>
          <a:prstGeom prst="line">
            <a:avLst/>
          </a:prstGeom>
          <a:noFill/>
          <a:ln w="28575">
            <a:solidFill>
              <a:srgbClr val="CC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AD4440-9B5B-6C16-8343-1A1425BD2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4801" y="4641781"/>
            <a:ext cx="3646547" cy="1449368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731" y="603032"/>
            <a:ext cx="7583487" cy="606644"/>
          </a:xfrm>
        </p:spPr>
        <p:txBody>
          <a:bodyPr/>
          <a:lstStyle/>
          <a:p>
            <a:r>
              <a:rPr lang="en-US" sz="4000" dirty="0"/>
              <a:t>Categories of Cash Flows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idx="1"/>
          </p:nvPr>
        </p:nvSpPr>
        <p:spPr>
          <a:xfrm>
            <a:off x="200135" y="1889289"/>
            <a:ext cx="8728075" cy="4398962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0000FF"/>
              </a:buClr>
            </a:pPr>
            <a:r>
              <a:rPr lang="en-US" sz="2600" dirty="0"/>
              <a:t>First cost: expenses to build or to buy &amp; install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0000FF"/>
              </a:buClr>
            </a:pPr>
            <a:r>
              <a:rPr lang="en-US" sz="2600" dirty="0"/>
              <a:t>Operations &amp; maintenance (O&amp;M): annual expense, such as electricity, labor, &amp; minor repairs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0000FF"/>
              </a:buClr>
            </a:pPr>
            <a:r>
              <a:rPr lang="en-US" sz="2600" dirty="0"/>
              <a:t>Salvage value: money received at project termination for sale or transfer of the equipment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0000FF"/>
              </a:buClr>
            </a:pPr>
            <a:r>
              <a:rPr lang="en-US" sz="2600" dirty="0"/>
              <a:t>Revenues: annual receipts due to sale of products or services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0000FF"/>
              </a:buClr>
            </a:pPr>
            <a:r>
              <a:rPr lang="en-US" sz="2600" dirty="0"/>
              <a:t>Overhaul: major capital expenditure that occurs during the asset’s life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/>
              <a:t>Copyright Oxford University Press 2020</a:t>
            </a:r>
            <a:endParaRPr lang="en-US" dirty="0"/>
          </a:p>
        </p:txBody>
      </p:sp>
    </p:spTree>
  </p:cSld>
  <p:clrMapOvr>
    <a:masterClrMapping/>
  </p:clrMapOvr>
  <p:transition advClick="0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963723" y="590222"/>
            <a:ext cx="7583487" cy="619453"/>
          </a:xfrm>
        </p:spPr>
        <p:txBody>
          <a:bodyPr/>
          <a:lstStyle/>
          <a:p>
            <a:r>
              <a:rPr lang="en-US" sz="4000" dirty="0"/>
              <a:t>Drawing a Cash Flow Diagram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idx="1"/>
          </p:nvPr>
        </p:nvSpPr>
        <p:spPr>
          <a:xfrm>
            <a:off x="273050" y="1861700"/>
            <a:ext cx="8661400" cy="4398962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0000FF"/>
              </a:buClr>
            </a:pPr>
            <a:r>
              <a:rPr lang="en-US" sz="2600" dirty="0"/>
              <a:t>Shows when all cash flows occur</a:t>
            </a:r>
          </a:p>
          <a:p>
            <a:pPr>
              <a:spcBef>
                <a:spcPts val="1200"/>
              </a:spcBef>
              <a:buClr>
                <a:srgbClr val="0000FF"/>
              </a:buClr>
            </a:pPr>
            <a:r>
              <a:rPr lang="en-US" sz="2600" dirty="0"/>
              <a:t>End of period </a:t>
            </a:r>
            <a:r>
              <a:rPr lang="en-US" sz="2600" i="1" dirty="0"/>
              <a:t>t </a:t>
            </a:r>
            <a:r>
              <a:rPr lang="en-US" sz="2600" dirty="0"/>
              <a:t>is same time as beginning of</a:t>
            </a:r>
            <a:r>
              <a:rPr lang="en-US" sz="2600" i="1" dirty="0"/>
              <a:t> </a:t>
            </a:r>
            <a:r>
              <a:rPr lang="en-US" sz="2600" dirty="0"/>
              <a:t>period</a:t>
            </a:r>
            <a:r>
              <a:rPr lang="en-US" sz="2600" i="1" dirty="0"/>
              <a:t> t+1</a:t>
            </a:r>
          </a:p>
          <a:p>
            <a:pPr>
              <a:spcBef>
                <a:spcPts val="1200"/>
              </a:spcBef>
              <a:buClr>
                <a:srgbClr val="0000FF"/>
              </a:buClr>
            </a:pPr>
            <a:r>
              <a:rPr lang="en-US" sz="2600" dirty="0"/>
              <a:t>Rent, lease, insurance payments usually treated as beginning-of-period cash flows</a:t>
            </a:r>
          </a:p>
          <a:p>
            <a:pPr>
              <a:spcBef>
                <a:spcPts val="1200"/>
              </a:spcBef>
              <a:buClr>
                <a:srgbClr val="0000FF"/>
              </a:buClr>
            </a:pPr>
            <a:r>
              <a:rPr lang="en-US" sz="2600" dirty="0"/>
              <a:t>O&amp;M, salvage, revenues, &amp; overhauls are assumed to be end-of-period cash flows</a:t>
            </a:r>
          </a:p>
          <a:p>
            <a:pPr>
              <a:spcBef>
                <a:spcPts val="1200"/>
              </a:spcBef>
              <a:buClr>
                <a:srgbClr val="0000FF"/>
              </a:buClr>
            </a:pPr>
            <a:r>
              <a:rPr lang="en-US" sz="2600" dirty="0"/>
              <a:t>Choice of time 0 is arbitrary</a:t>
            </a:r>
          </a:p>
          <a:p>
            <a:endParaRPr lang="en-US" sz="2800" dirty="0">
              <a:solidFill>
                <a:srgbClr val="000066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/>
              <a:t>Copyright Oxford University Press 2020</a:t>
            </a:r>
            <a:endParaRPr lang="en-US" dirty="0"/>
          </a:p>
        </p:txBody>
      </p:sp>
    </p:spTree>
  </p:cSld>
  <p:clrMapOvr>
    <a:masterClrMapping/>
  </p:clrMapOvr>
  <p:transition advClick="0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949599" y="228601"/>
            <a:ext cx="7793037" cy="1143000"/>
          </a:xfrm>
        </p:spPr>
        <p:txBody>
          <a:bodyPr/>
          <a:lstStyle/>
          <a:p>
            <a:r>
              <a:rPr lang="en-US" sz="3600" dirty="0"/>
              <a:t>Drawing Cash Flow Diagrams </a:t>
            </a:r>
            <a:br>
              <a:rPr lang="en-US" sz="3600" dirty="0"/>
            </a:br>
            <a:r>
              <a:rPr lang="en-US" sz="3600" dirty="0"/>
              <a:t>with Spreadsheet</a:t>
            </a:r>
          </a:p>
        </p:txBody>
      </p:sp>
      <p:graphicFrame>
        <p:nvGraphicFramePr>
          <p:cNvPr id="239662" name="Object 46"/>
          <p:cNvGraphicFramePr>
            <a:graphicFrameLocks noGrp="1" noChangeAspect="1"/>
          </p:cNvGraphicFramePr>
          <p:nvPr>
            <p:ph sz="half" idx="1"/>
          </p:nvPr>
        </p:nvGraphicFramePr>
        <p:xfrm>
          <a:off x="4511760" y="2128344"/>
          <a:ext cx="4267959" cy="3499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3705225" imgH="3038475" progId="Excel.Sheet.8">
                  <p:embed/>
                </p:oleObj>
              </mc:Choice>
              <mc:Fallback>
                <p:oleObj name="Chart" r:id="rId3" imgW="3705225" imgH="3038475" progId="Excel.Sheet.8">
                  <p:embed/>
                  <p:pic>
                    <p:nvPicPr>
                      <p:cNvPr id="0" name="Picture 5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1760" y="2128344"/>
                        <a:ext cx="4267959" cy="34999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9619" name="Group 3"/>
          <p:cNvGraphicFramePr>
            <a:graphicFrameLocks noGrp="1"/>
          </p:cNvGraphicFramePr>
          <p:nvPr>
            <p:ph sz="half" idx="2"/>
          </p:nvPr>
        </p:nvGraphicFramePr>
        <p:xfrm>
          <a:off x="283779" y="2081050"/>
          <a:ext cx="4150163" cy="3512995"/>
        </p:xfrm>
        <a:graphic>
          <a:graphicData uri="http://schemas.openxmlformats.org/drawingml/2006/table">
            <a:tbl>
              <a:tblPr/>
              <a:tblGrid>
                <a:gridCol w="636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9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9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43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101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Year</a:t>
                      </a: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Capital Costs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O&amp;M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Overhaul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34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-$80,000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07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$(12,000)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39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$(12,000)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97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$(12,000)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$(25,000)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39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$(12,000)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339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$(12,000)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339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$ 10,000 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$(12,000)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/>
              <a:t>Copyright Oxford University Press 2020</a:t>
            </a:r>
            <a:endParaRPr lang="en-US" dirty="0"/>
          </a:p>
        </p:txBody>
      </p:sp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942501" y="407277"/>
            <a:ext cx="7396163" cy="802398"/>
          </a:xfrm>
        </p:spPr>
        <p:txBody>
          <a:bodyPr/>
          <a:lstStyle/>
          <a:p>
            <a:r>
              <a:rPr lang="en-US" sz="4000" dirty="0"/>
              <a:t>Fixed Costs &amp; Variable Costs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299090" y="1894741"/>
            <a:ext cx="8550275" cy="44529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Fixed costs: constant, unchanging regardless of the level of output or activity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Property taxes, insurance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Management &amp; administrative salaries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License fees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Rent or lease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Variable costs: vary with output or activity level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Direct labor cost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Direct materials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/>
              <a:t>Copyright Oxford University Press 2020</a:t>
            </a:r>
            <a:endParaRPr lang="en-US" dirty="0"/>
          </a:p>
        </p:txBody>
      </p:sp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923119" y="433010"/>
            <a:ext cx="7616825" cy="776666"/>
          </a:xfrm>
        </p:spPr>
        <p:txBody>
          <a:bodyPr/>
          <a:lstStyle/>
          <a:p>
            <a:r>
              <a:rPr lang="en-US" sz="3600" dirty="0"/>
              <a:t>Marginal Costs &amp; Average Costs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52625"/>
            <a:ext cx="8229600" cy="4097338"/>
          </a:xfrm>
        </p:spPr>
        <p:txBody>
          <a:bodyPr/>
          <a:lstStyle/>
          <a:p>
            <a:r>
              <a:rPr lang="en-US" sz="2800" dirty="0"/>
              <a:t>Marginal costs: variable cost for 1 more unit</a:t>
            </a:r>
          </a:p>
          <a:p>
            <a:pPr lvl="1"/>
            <a:r>
              <a:rPr lang="en-US" sz="2400" dirty="0"/>
              <a:t>Capacity Planning: Cost of excess capacity</a:t>
            </a:r>
          </a:p>
          <a:p>
            <a:pPr lvl="1"/>
            <a:r>
              <a:rPr lang="en-US" sz="2400" dirty="0"/>
              <a:t>Basis for last-minute pricing</a:t>
            </a:r>
          </a:p>
          <a:p>
            <a:pPr lvl="1">
              <a:buFontTx/>
              <a:buNone/>
            </a:pPr>
            <a:endParaRPr lang="en-US" sz="1200" dirty="0"/>
          </a:p>
          <a:p>
            <a:r>
              <a:rPr lang="en-US" sz="2800" dirty="0"/>
              <a:t>Average costs: total cost / # units</a:t>
            </a:r>
          </a:p>
          <a:p>
            <a:pPr lvl="1"/>
            <a:r>
              <a:rPr lang="en-US" sz="2400" dirty="0"/>
              <a:t>Basis for normal pricing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/>
              <a:t>Copyright Oxford University Press 2020</a:t>
            </a:r>
            <a:endParaRPr lang="en-US" dirty="0"/>
          </a:p>
        </p:txBody>
      </p:sp>
    </p:spTree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942866" y="647044"/>
            <a:ext cx="7616825" cy="562632"/>
          </a:xfrm>
        </p:spPr>
        <p:txBody>
          <a:bodyPr/>
          <a:lstStyle/>
          <a:p>
            <a:r>
              <a:rPr lang="en-US" sz="4000" dirty="0"/>
              <a:t>Example 2-1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/>
              <a:t>Copyright Oxford University Press 2020</a:t>
            </a: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690465" y="1871041"/>
            <a:ext cx="7772400" cy="4584700"/>
          </a:xfrm>
        </p:spPr>
        <p:txBody>
          <a:bodyPr/>
          <a:lstStyle/>
          <a:p>
            <a:pPr marL="342900" indent="-342900">
              <a:lnSpc>
                <a:spcPct val="80000"/>
              </a:lnSpc>
              <a:buFontTx/>
              <a:buNone/>
              <a:tabLst>
                <a:tab pos="2743200" algn="l"/>
              </a:tabLst>
            </a:pPr>
            <a:r>
              <a:rPr lang="en-US" sz="2800" b="0" dirty="0"/>
              <a:t>Fixed costs:  $225</a:t>
            </a:r>
          </a:p>
          <a:p>
            <a:pPr marL="342900" indent="-342900">
              <a:lnSpc>
                <a:spcPct val="80000"/>
              </a:lnSpc>
              <a:buFontTx/>
              <a:buNone/>
              <a:tabLst>
                <a:tab pos="2743200" algn="l"/>
              </a:tabLst>
            </a:pPr>
            <a:r>
              <a:rPr lang="en-US" sz="1200" b="0" dirty="0"/>
              <a:t>			</a:t>
            </a:r>
          </a:p>
          <a:p>
            <a:pPr marL="342900" indent="-342900">
              <a:lnSpc>
                <a:spcPct val="80000"/>
              </a:lnSpc>
              <a:buFontTx/>
              <a:buNone/>
              <a:tabLst>
                <a:tab pos="2743200" algn="l"/>
              </a:tabLst>
            </a:pPr>
            <a:r>
              <a:rPr lang="en-US" sz="2800" b="0" dirty="0"/>
              <a:t>Variable costs:  $20 / student</a:t>
            </a:r>
          </a:p>
          <a:p>
            <a:pPr marL="342900" indent="-342900">
              <a:lnSpc>
                <a:spcPct val="80000"/>
              </a:lnSpc>
              <a:buFontTx/>
              <a:buNone/>
              <a:tabLst>
                <a:tab pos="2743200" algn="l"/>
              </a:tabLst>
            </a:pPr>
            <a:endParaRPr lang="en-US" sz="1200" b="0" dirty="0"/>
          </a:p>
          <a:p>
            <a:pPr marL="342900" indent="-342900">
              <a:lnSpc>
                <a:spcPct val="80000"/>
              </a:lnSpc>
              <a:buFontTx/>
              <a:buNone/>
              <a:tabLst>
                <a:tab pos="2743200" algn="l"/>
              </a:tabLst>
            </a:pPr>
            <a:r>
              <a:rPr lang="en-US" sz="2800" b="0" dirty="0"/>
              <a:t>Revenue:  $35 / student</a:t>
            </a:r>
          </a:p>
          <a:p>
            <a:pPr marL="342900" indent="-342900">
              <a:lnSpc>
                <a:spcPct val="80000"/>
              </a:lnSpc>
              <a:buFontTx/>
              <a:buNone/>
              <a:tabLst>
                <a:tab pos="2743200" algn="l"/>
              </a:tabLst>
            </a:pPr>
            <a:endParaRPr lang="en-US" sz="1200" b="0" dirty="0"/>
          </a:p>
          <a:p>
            <a:pPr marL="342900" indent="-342900">
              <a:lnSpc>
                <a:spcPct val="80000"/>
              </a:lnSpc>
              <a:buFontTx/>
              <a:buNone/>
              <a:tabLst>
                <a:tab pos="2743200" algn="l"/>
              </a:tabLst>
            </a:pPr>
            <a:r>
              <a:rPr lang="en-US" sz="2800" b="0" dirty="0"/>
              <a:t>Total cost = $225 + $20x</a:t>
            </a:r>
          </a:p>
          <a:p>
            <a:pPr marL="342900" indent="-342900">
              <a:lnSpc>
                <a:spcPct val="80000"/>
              </a:lnSpc>
              <a:buFontTx/>
              <a:buNone/>
              <a:tabLst>
                <a:tab pos="2743200" algn="l"/>
              </a:tabLst>
            </a:pPr>
            <a:endParaRPr lang="en-US" sz="1200" b="0" dirty="0"/>
          </a:p>
          <a:p>
            <a:pPr marL="342900" indent="-342900">
              <a:lnSpc>
                <a:spcPct val="80000"/>
              </a:lnSpc>
              <a:buFontTx/>
              <a:buNone/>
              <a:tabLst>
                <a:tab pos="2743200" algn="l"/>
              </a:tabLst>
            </a:pPr>
            <a:r>
              <a:rPr lang="en-US" sz="2800" b="0" dirty="0"/>
              <a:t>Total revenue = $35x</a:t>
            </a:r>
          </a:p>
          <a:p>
            <a:pPr marL="342900" indent="-342900">
              <a:lnSpc>
                <a:spcPct val="80000"/>
              </a:lnSpc>
              <a:buFontTx/>
              <a:buNone/>
              <a:tabLst>
                <a:tab pos="2743200" algn="l"/>
              </a:tabLst>
            </a:pPr>
            <a:endParaRPr lang="en-US" sz="1200" dirty="0"/>
          </a:p>
          <a:p>
            <a:pPr marL="342900" indent="-342900">
              <a:lnSpc>
                <a:spcPct val="80000"/>
              </a:lnSpc>
              <a:buFontTx/>
              <a:buNone/>
              <a:tabLst>
                <a:tab pos="2743200" algn="l"/>
              </a:tabLst>
            </a:pPr>
            <a:r>
              <a:rPr lang="en-US" sz="2800" dirty="0">
                <a:solidFill>
                  <a:srgbClr val="0000FF"/>
                </a:solidFill>
              </a:rPr>
              <a:t>At breakeven, Total cost = Total revenue</a:t>
            </a:r>
          </a:p>
          <a:p>
            <a:pPr marL="342900" indent="-342900" algn="ctr">
              <a:lnSpc>
                <a:spcPct val="80000"/>
              </a:lnSpc>
              <a:buFontTx/>
              <a:buNone/>
              <a:tabLst>
                <a:tab pos="2743200" algn="l"/>
              </a:tabLst>
            </a:pPr>
            <a:r>
              <a:rPr lang="en-US" sz="2800" b="0" dirty="0">
                <a:solidFill>
                  <a:srgbClr val="0000FF"/>
                </a:solidFill>
              </a:rPr>
              <a:t>$225 + $20x = $35x</a:t>
            </a:r>
          </a:p>
          <a:p>
            <a:pPr marL="342900" indent="-342900" algn="ctr">
              <a:lnSpc>
                <a:spcPct val="80000"/>
              </a:lnSpc>
              <a:buFontTx/>
              <a:buNone/>
              <a:tabLst>
                <a:tab pos="2743200" algn="l"/>
              </a:tabLst>
            </a:pPr>
            <a:r>
              <a:rPr lang="en-US" sz="2800" dirty="0">
                <a:solidFill>
                  <a:srgbClr val="0000FF"/>
                </a:solidFill>
              </a:rPr>
              <a:t>x = 15 students</a:t>
            </a:r>
            <a:endParaRPr lang="en-US" b="0" dirty="0">
              <a:solidFill>
                <a:srgbClr val="0000FF"/>
              </a:solidFill>
            </a:endParaRPr>
          </a:p>
          <a:p>
            <a:pPr marL="342900" indent="-342900">
              <a:lnSpc>
                <a:spcPct val="80000"/>
              </a:lnSpc>
              <a:buFontTx/>
              <a:buNone/>
              <a:tabLst>
                <a:tab pos="2743200" algn="l"/>
              </a:tabLst>
            </a:pPr>
            <a:r>
              <a:rPr lang="en-US" sz="2000" b="0" dirty="0"/>
              <a:t>	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275FE2-D5D4-54E5-185A-2B2CCAB78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21894"/>
            <a:ext cx="4242816" cy="121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514683"/>
      </p:ext>
    </p:extLst>
  </p:cSld>
  <p:clrMapOvr>
    <a:masterClrMapping/>
  </p:clrMapOvr>
  <p:transition advClick="0"/>
</p:sld>
</file>

<file path=ppt/theme/theme1.xml><?xml version="1.0" encoding="utf-8"?>
<a:theme xmlns:a="http://schemas.openxmlformats.org/drawingml/2006/main" name="1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65B787F4FBDF4CB93919B3EF0324F7" ma:contentTypeVersion="0" ma:contentTypeDescription="Create a new document." ma:contentTypeScope="" ma:versionID="496c1ce22ce3fcf36e3830827e1b5e8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1d5eec3c12ee2e8127422d567928f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32D3C3B-DAD5-48B9-B28C-DE446FFCF352}"/>
</file>

<file path=customXml/itemProps2.xml><?xml version="1.0" encoding="utf-8"?>
<ds:datastoreItem xmlns:ds="http://schemas.openxmlformats.org/officeDocument/2006/customXml" ds:itemID="{BA50CA2A-6274-4001-9998-794E2F9DCD9F}"/>
</file>

<file path=customXml/itemProps3.xml><?xml version="1.0" encoding="utf-8"?>
<ds:datastoreItem xmlns:ds="http://schemas.openxmlformats.org/officeDocument/2006/customXml" ds:itemID="{C35F7A67-207C-4E3E-AF5B-4D673E2DB99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7527</TotalTime>
  <Words>3911</Words>
  <Application>Microsoft Office PowerPoint</Application>
  <PresentationFormat>On-screen Show (4:3)</PresentationFormat>
  <Paragraphs>901</Paragraphs>
  <Slides>67</Slides>
  <Notes>59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4" baseType="lpstr">
      <vt:lpstr>Arial</vt:lpstr>
      <vt:lpstr>Arial Narrow</vt:lpstr>
      <vt:lpstr>Cambria Math</vt:lpstr>
      <vt:lpstr>Tahoma</vt:lpstr>
      <vt:lpstr>Wingdings</vt:lpstr>
      <vt:lpstr>1_Blends</vt:lpstr>
      <vt:lpstr>Chart</vt:lpstr>
      <vt:lpstr>PowerPoint Presentation</vt:lpstr>
      <vt:lpstr>Chapter Outline</vt:lpstr>
      <vt:lpstr>Learning Objectives</vt:lpstr>
      <vt:lpstr>Vignette: Automated Metering Information System</vt:lpstr>
      <vt:lpstr>Vignette: Automated Metering Information System</vt:lpstr>
      <vt:lpstr>Types of Costs</vt:lpstr>
      <vt:lpstr>Fixed Costs &amp; Variable Costs</vt:lpstr>
      <vt:lpstr>Marginal Costs &amp; Average Costs</vt:lpstr>
      <vt:lpstr>Example 2-1</vt:lpstr>
      <vt:lpstr>Example 2-1</vt:lpstr>
      <vt:lpstr> </vt:lpstr>
      <vt:lpstr> </vt:lpstr>
      <vt:lpstr>PowerPoint Presentation</vt:lpstr>
      <vt:lpstr>PowerPoint Presentation</vt:lpstr>
      <vt:lpstr>Profit &amp; Loss Terms</vt:lpstr>
      <vt:lpstr>Sunk Costs &amp; Opportunity Costs</vt:lpstr>
      <vt:lpstr>PowerPoint Presentation</vt:lpstr>
      <vt:lpstr>Recurring Costs &amp; Non-recurring Costs</vt:lpstr>
      <vt:lpstr>Incremental Costs</vt:lpstr>
      <vt:lpstr>Example 2-3  Choosing between Models A &amp; B</vt:lpstr>
      <vt:lpstr>Example 2-3  Choosing between Model A &amp; B</vt:lpstr>
      <vt:lpstr>Example 2-3  Choosing between Model A &amp; B</vt:lpstr>
      <vt:lpstr>Cash vs. Book Costs</vt:lpstr>
      <vt:lpstr>Life-Cycle Costs</vt:lpstr>
      <vt:lpstr>Life-Cycle Costs</vt:lpstr>
      <vt:lpstr>Life-Cycle Costs</vt:lpstr>
      <vt:lpstr>Phases of Life-Cycle</vt:lpstr>
      <vt:lpstr>Cumulative Life-Cycle Costs Committed &amp; Spent</vt:lpstr>
      <vt:lpstr>Cost/Ease of Design Changes in  Product Life-Cycle </vt:lpstr>
      <vt:lpstr>Why is there a gap between money committed &amp; money spent?</vt:lpstr>
      <vt:lpstr>Why is there a gap between money committed &amp; money spent?</vt:lpstr>
      <vt:lpstr>Internal &amp; External  Costs</vt:lpstr>
      <vt:lpstr>Example 2-4 Identify internal &amp; external costs for new mountaintop ski resort project</vt:lpstr>
      <vt:lpstr>Example 2-4 Identify internal &amp; external costs for new mountaintop ski resort project  Internal costs  External costs</vt:lpstr>
      <vt:lpstr>Estimating Benefits</vt:lpstr>
      <vt:lpstr>Cost Estimating</vt:lpstr>
      <vt:lpstr>Cost Estimating—Trade-off  between Accuracy &amp; Cost</vt:lpstr>
      <vt:lpstr>Difficulties in Estimation</vt:lpstr>
      <vt:lpstr>Cost Estimating Models</vt:lpstr>
      <vt:lpstr>Cost Estimating Models Per-Unit Model</vt:lpstr>
      <vt:lpstr>A 1600 ft2 clean manufacturing area recently cost $8 M. Use a per unit model to estimate cost of a new 2000 ft2 area.</vt:lpstr>
      <vt:lpstr>A 1600 ft2 clean manufacturing area recently cost $8 M. Use a per unit model to estimate cost of a new 2000 ft2 area.</vt:lpstr>
      <vt:lpstr>Example 2-5 Cost Estimating using Per-Unit Model</vt:lpstr>
      <vt:lpstr>Example 2-5 continued</vt:lpstr>
      <vt:lpstr>Example 2-5 continued</vt:lpstr>
      <vt:lpstr>Example 2-5 continued</vt:lpstr>
      <vt:lpstr>Cost Estimating Models –  Segmenting Model</vt:lpstr>
      <vt:lpstr>Example 2-6 Cost Estimating using Segmenting Model</vt:lpstr>
      <vt:lpstr>Example 2-6 Cost Estimating using Segmenting Model</vt:lpstr>
      <vt:lpstr>Cost Estimating Models –  Cost Indexes</vt:lpstr>
      <vt:lpstr>Example 2-7  Cost Estimating using Cost Indexes</vt:lpstr>
      <vt:lpstr>Cost Estimating Models Power-Sizing Model</vt:lpstr>
      <vt:lpstr>PowerPoint Presentation</vt:lpstr>
      <vt:lpstr>Cost Estimating Models – Triangulation</vt:lpstr>
      <vt:lpstr>Cost Estimating Models –  Improvement &amp; Learning Curve</vt:lpstr>
      <vt:lpstr>Cost Estimating Models –  Improvement &amp; Learning Curve</vt:lpstr>
      <vt:lpstr>Example 2-9 Cost Estimating using Learning Curve</vt:lpstr>
      <vt:lpstr>PowerPoint Presentation</vt:lpstr>
      <vt:lpstr>Example 2-10 Cost Estimating using Learning Curve</vt:lpstr>
      <vt:lpstr>The 1st unit is made in 50 hours. With an 80% learning curve, how long for 10th?</vt:lpstr>
      <vt:lpstr>The 1st unit is made in 50 hours. With an 80% learning curve, how long for 10th?</vt:lpstr>
      <vt:lpstr>Figure 2-9  Learning curve of time vs. number of units</vt:lpstr>
      <vt:lpstr>Cash Flow Diagrams (CFD)</vt:lpstr>
      <vt:lpstr>Cash Flow Diagrams (CFD) Example</vt:lpstr>
      <vt:lpstr>Categories of Cash Flows</vt:lpstr>
      <vt:lpstr>Drawing a Cash Flow Diagram</vt:lpstr>
      <vt:lpstr>Drawing Cash Flow Diagrams  with Spreadsheet</vt:lpstr>
    </vt:vector>
  </TitlesOfParts>
  <Company>College of Engineering-FIU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Estimating Engineering Costs and Benefits</dc:title>
  <dc:creator>Lewis;Eschenbach</dc:creator>
  <cp:lastModifiedBy>Trevino-Garza, Gerardo</cp:lastModifiedBy>
  <cp:revision>216</cp:revision>
  <dcterms:created xsi:type="dcterms:W3CDTF">2006-10-24T18:48:00Z</dcterms:created>
  <dcterms:modified xsi:type="dcterms:W3CDTF">2023-08-28T20:26:52Z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0x010100DE65B787F4FBDF4CB93919B3EF0324F7</vt:lpwstr>
  </property>
</Properties>
</file>